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32"/>
  </p:notesMasterIdLst>
  <p:sldIdLst>
    <p:sldId id="256" r:id="rId3"/>
    <p:sldId id="273" r:id="rId4"/>
    <p:sldId id="267" r:id="rId5"/>
    <p:sldId id="268" r:id="rId6"/>
    <p:sldId id="299" r:id="rId7"/>
    <p:sldId id="298" r:id="rId8"/>
    <p:sldId id="269" r:id="rId9"/>
    <p:sldId id="270" r:id="rId10"/>
    <p:sldId id="259" r:id="rId11"/>
    <p:sldId id="263" r:id="rId12"/>
    <p:sldId id="297" r:id="rId13"/>
    <p:sldId id="281" r:id="rId14"/>
    <p:sldId id="282" r:id="rId15"/>
    <p:sldId id="283" r:id="rId16"/>
    <p:sldId id="260" r:id="rId17"/>
    <p:sldId id="274" r:id="rId18"/>
    <p:sldId id="275" r:id="rId19"/>
    <p:sldId id="276" r:id="rId20"/>
    <p:sldId id="285" r:id="rId21"/>
    <p:sldId id="284" r:id="rId22"/>
    <p:sldId id="294" r:id="rId23"/>
    <p:sldId id="278" r:id="rId24"/>
    <p:sldId id="288" r:id="rId25"/>
    <p:sldId id="289" r:id="rId26"/>
    <p:sldId id="290" r:id="rId27"/>
    <p:sldId id="291" r:id="rId28"/>
    <p:sldId id="292" r:id="rId29"/>
    <p:sldId id="295" r:id="rId30"/>
    <p:sldId id="29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BEE3"/>
    <a:srgbClr val="F0B9A5"/>
    <a:srgbClr val="BBDFCB"/>
    <a:srgbClr val="EFCBC6"/>
    <a:srgbClr val="C2D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09" autoAdjust="0"/>
  </p:normalViewPr>
  <p:slideViewPr>
    <p:cSldViewPr snapToGrid="0">
      <p:cViewPr varScale="1">
        <p:scale>
          <a:sx n="91" d="100"/>
          <a:sy n="91" d="100"/>
        </p:scale>
        <p:origin x="13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than Hartley" userId="fa6fe63d99273113" providerId="LiveId" clId="{E8FB3D95-BC63-4BAC-BB73-4F677B6EB856}"/>
    <pc:docChg chg="delSld">
      <pc:chgData name="Ethan Hartley" userId="fa6fe63d99273113" providerId="LiveId" clId="{E8FB3D95-BC63-4BAC-BB73-4F677B6EB856}" dt="2023-09-22T21:45:23.079" v="0" actId="2696"/>
      <pc:docMkLst>
        <pc:docMk/>
      </pc:docMkLst>
      <pc:sldChg chg="del">
        <pc:chgData name="Ethan Hartley" userId="fa6fe63d99273113" providerId="LiveId" clId="{E8FB3D95-BC63-4BAC-BB73-4F677B6EB856}" dt="2023-09-22T21:45:23.079" v="0" actId="2696"/>
        <pc:sldMkLst>
          <pc:docMk/>
          <pc:sldMk cId="2968158757" sldId="2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D2663-EE80-4E6B-9249-3283309F25C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A300-A250-41FF-8CC3-7906BB70B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5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60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78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81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29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32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73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81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78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68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01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9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22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39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D1D2D3"/>
              </a:solidFill>
              <a:effectLst/>
              <a:latin typeface="Slack-La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50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59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5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55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3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86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87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CA300-A250-41FF-8CC3-7906BB70B5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28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UH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F95C-377B-41E4-B392-2878CE61A620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103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9CDDE-CD93-40F7-99A8-223A3D5E9BE0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83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00FD-261C-0344-3114-0BB0C693E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4DF36-6DF2-557E-09E8-F6C06B123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064A6-96D3-9E68-43A5-10D868FBC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958A2-3B89-4B3C-BC63-616EE02D796B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47EE9-72BD-31E7-4274-A222A1782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92EE0-7317-5443-6655-6F5C0264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84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CCE6C-4888-BEA8-62A2-619DDAF03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AC967-B5EF-2E66-857D-CE8FEF75B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DB8A0-30F5-23A0-B8B1-13F980417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AE88-FDC6-40D3-967A-FC98B5A624D8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13EF5-E39D-31A5-54F4-8A2E1298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9F2F8-591A-117F-E666-0F725AD14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28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4BA6A-C8E9-FC91-517B-EACF16A3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695DF-6218-133B-BE58-A75C865B5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5F425-CD1E-09EA-8F89-163F5AE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A9F8-A3E1-4104-ACF0-10FB60F73E13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F3061-DD3C-D9B1-2B15-A65E5F66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AC3D4-6023-C361-B505-AD755C7C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6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8532-2E52-394D-9772-81AD9895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1F376-D37F-D463-0DBC-EB630B3AF4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49CF2-B702-CC6E-5F11-E3399EBFE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51D9B2-DB19-FEFB-2198-849370B8D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1D5E-DC7F-46D7-BA4E-1C3287639D94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C492E-83C7-AD3B-B33E-0CA04304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9612D-FBEE-579B-3B9C-6FA9B3F4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19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0B389-C63D-35BF-B625-038BDD37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BBDA7-7D97-823F-F784-9C4A05161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3F0C9-3FF0-6218-73E0-02EDCDD5A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7CD5A-A32E-8255-9104-7A58F992B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97872B-BF6D-2CC2-CBE9-B201BF71A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CE9DB-066F-688D-593E-C5F9B9CDC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690B-80A8-40B5-A04F-AB963E0B12B9}" type="datetime1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4D7BE6-0E8F-453E-B1C0-0499DA6C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16F777-A494-BD82-B756-2950DB8A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1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BB599-F2C8-F691-7BF1-7B3EF7CC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F4DAC-F856-4F8D-D691-B636038C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2BB2-C937-4617-B080-6F9CADDC8BC6}" type="datetime1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D97CAF-C42A-5769-2FE4-257F714BF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B81DA-B05E-E0EC-FA12-B7531B6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42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3D7F94-9E2F-366F-B30C-05C4432C8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22F6-40E8-41AD-8CF3-13535C21A15C}" type="datetime1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CA79F8-9CCD-31F2-4C0B-A125ED1F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41949-892C-5C6A-56C5-64F28F909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85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E137-8210-1662-B951-B3280CF38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F9284-CCD1-98D0-214E-92E8CD801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8128C-2253-16B0-A13A-48EFF6295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77676-6646-66A9-E52D-E7343870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E31E-D497-42CE-8E89-DE08605FAC57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5E141-5A80-00EA-484C-08CC9B11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2C501-EDA8-0897-6D96-845FC277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0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3569-7A76-B383-8446-0DB4EC398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5A44C-2A3C-CC6E-A84D-A5AEEBAAC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14DB5-C0B3-968D-FB5C-B739916F3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48FD2-C778-6158-B437-51B1F2B6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5CD7-3D72-43F2-B1E8-8021F1BDA4ED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0D720-44FE-11CB-5BFA-224DA3213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43374-1CB6-38D5-DE36-579C6668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9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1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7ABCB-CFE0-65F4-4702-87C335C1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0D9018-14A7-85EC-D2A8-AED501466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5E7BF-9F3B-A57A-8E34-624388C00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BE7FD-747D-406A-AD99-3C3D2FE654BB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10D1-DA82-D7F3-16DD-2CC5EF097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95886-B952-5314-18F2-C052858C6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09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15D8BB-F828-E38E-1732-FA95140EA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CD12C-2865-54D0-101B-B1F456877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08309-BF40-8605-1DDC-344EA2BE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6613-F90D-4763-9385-675E9F8E1851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F9B20-CA7E-C4BB-5B72-7A6694E3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1049A-AF3C-8FE9-A161-247D88F8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1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60BB-72D1-4AE9-8C30-B93AB97F2DF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99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3327-0AEB-45FA-B38A-F74C507F5428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1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A634-3800-4265-81A1-C10CD5FD9773}" type="datetime1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0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9758-2692-41B3-86A6-6F84C064B1F5}" type="datetime1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6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C233-23A1-4931-BB11-D0D601202709}" type="datetime1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7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7027D91-F0EE-4B27-BECD-A05269661F69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468665-D8C1-4BD3-8034-A263B357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5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4381-4948-4955-B9BD-63B9B2B08A7E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1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FA1AE9D-D85D-48DE-A336-19E19B821CF4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468665-D8C1-4BD3-8034-A263B35763D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11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247AA-2BB0-0B44-6465-731E6D6D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24285-3BD7-7173-71E3-F3E0A56C4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AE501-4085-A86F-1A1E-5201D8CC6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A9ECF-1A92-49C7-82C7-6F4AE0B9720D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33C95-33DC-AED8-EF90-F833D7D4B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C47D0-A78F-F5AF-6C64-5F0CD9832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9E7F0-0187-482A-8C17-2DF88EBD5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9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DF65-B988-8CFD-E43E-9A25029BDB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Time-of-Use Electricity Pricing: Implications of </a:t>
            </a:r>
            <a:r>
              <a:rPr lang="en-US" err="1"/>
              <a:t>Hawaiʻi’s</a:t>
            </a:r>
            <a:r>
              <a:rPr lang="en-US"/>
              <a:t> Pilot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00D34-D23C-86ED-7A5A-A638263A9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1FB30-BD3E-4451-9558-0D055E408C9D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A94EC-4B1A-D352-DC76-1BBA43685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2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 descr="A map of the united states&#10;&#10;Description automatically generated">
            <a:extLst>
              <a:ext uri="{FF2B5EF4-FFF2-40B4-BE49-F238E27FC236}">
                <a16:creationId xmlns:a16="http://schemas.microsoft.com/office/drawing/2014/main" id="{158F4AAA-089B-6BCF-9006-92D73929B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286603"/>
            <a:ext cx="6574971" cy="5191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1870C-094C-5C4A-51A8-EA1EE5B5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HECO AMI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E6544-5C03-0CF8-06B9-DE2176DE9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6087291" cy="4308323"/>
          </a:xfrm>
        </p:spPr>
        <p:txBody>
          <a:bodyPr>
            <a:normAutofit/>
          </a:bodyPr>
          <a:lstStyle/>
          <a:p>
            <a:r>
              <a:rPr lang="en-US"/>
              <a:t> Features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15 Minute Meter Measurements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kWh imported &amp; exported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Solar PV Status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Solar PV Program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Observation Location (Census Tract)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/>
          </a:p>
          <a:p>
            <a:pPr marL="201168" lvl="1" indent="0">
              <a:buNone/>
            </a:pPr>
            <a:r>
              <a:rPr lang="en-US"/>
              <a:t>Summary (March 2023)</a:t>
            </a:r>
          </a:p>
          <a:p>
            <a:pPr lvl="1"/>
            <a:r>
              <a:rPr lang="en-US"/>
              <a:t>Unique Households: 105k</a:t>
            </a:r>
          </a:p>
          <a:p>
            <a:pPr lvl="1"/>
            <a:r>
              <a:rPr lang="en-US"/>
              <a:t>Solar PV Households: 23%</a:t>
            </a:r>
          </a:p>
          <a:p>
            <a:pPr lvl="1"/>
            <a:r>
              <a:rPr lang="en-US"/>
              <a:t>Unique Census Tracts: 188</a:t>
            </a:r>
          </a:p>
          <a:p>
            <a:pPr marL="201168" lvl="1" indent="0">
              <a:buNone/>
            </a:pPr>
            <a:endParaRPr lang="en-US"/>
          </a:p>
          <a:p>
            <a:pPr marL="201168" lvl="1" indent="0">
              <a:buNone/>
            </a:pPr>
            <a:r>
              <a:rPr lang="en-US"/>
              <a:t>AMI Data are provided by Hawaiian Electric Company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68B69-BDB4-F6CB-D085-79370B1E2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BEF9D-05A2-C394-8219-DF59F1CD9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5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71D94-7D30-09D1-C539-5F3EDA18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Residential (R) </a:t>
            </a:r>
            <a:br>
              <a:rPr lang="en-US"/>
            </a:br>
            <a:r>
              <a:rPr lang="en-US"/>
              <a:t>Billing Impacts (10/22 – 3/23)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44BFE-A7E6-DCC9-BF02-A327F9E48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21B6F-6B48-CA90-0D08-0F9CE57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A59C2F3-671D-D05F-12D0-AE92F1ABEB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943527"/>
              </p:ext>
            </p:extLst>
          </p:nvPr>
        </p:nvGraphicFramePr>
        <p:xfrm>
          <a:off x="1140444" y="2369178"/>
          <a:ext cx="9911112" cy="1450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572263" imgH="962161" progId="Excel.Sheet.12">
                  <p:embed/>
                </p:oleObj>
              </mc:Choice>
              <mc:Fallback>
                <p:oleObj name="Worksheet" r:id="rId3" imgW="6572263" imgH="962161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A59C2F3-671D-D05F-12D0-AE92F1ABEB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0444" y="2369178"/>
                        <a:ext cx="9911112" cy="1450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3526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graph with a blue line&#10;&#10;Description automatically generated with medium confidence">
            <a:extLst>
              <a:ext uri="{FF2B5EF4-FFF2-40B4-BE49-F238E27FC236}">
                <a16:creationId xmlns:a16="http://schemas.microsoft.com/office/drawing/2014/main" id="{743B1F5F-3763-1F51-F114-86C09D28C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4" y="1817225"/>
            <a:ext cx="11277710" cy="423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DCDA9E-7356-882C-D8F9-F09F309A1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Residential (R) </a:t>
            </a:r>
            <a:br>
              <a:rPr lang="en-US"/>
            </a:br>
            <a:r>
              <a:rPr lang="en-US"/>
              <a:t>Mean Billing Impacts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A1565-7475-0E24-03E0-ADBF311F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D0482-2FFB-9D90-1DA9-1492B330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12</a:t>
            </a:fld>
            <a:endParaRPr lang="en-US"/>
          </a:p>
        </p:txBody>
      </p:sp>
      <p:pic>
        <p:nvPicPr>
          <p:cNvPr id="35" name="Picture 34" descr="A graph with a blue line&#10;&#10;Description automatically generated">
            <a:extLst>
              <a:ext uri="{FF2B5EF4-FFF2-40B4-BE49-F238E27FC236}">
                <a16:creationId xmlns:a16="http://schemas.microsoft.com/office/drawing/2014/main" id="{E9CFEE2E-4AB6-5935-6028-EF7F36030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6" y="1817225"/>
            <a:ext cx="11272168" cy="4228448"/>
          </a:xfrm>
          <a:prstGeom prst="rect">
            <a:avLst/>
          </a:prstGeom>
        </p:spPr>
      </p:pic>
      <p:pic>
        <p:nvPicPr>
          <p:cNvPr id="31" name="Picture 30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7EFCE278-38DE-AFBF-325C-FC0E6CE4B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4" y="1829695"/>
            <a:ext cx="11344212" cy="422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7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6128D-BBDB-77DE-88FF-B4DA52A8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Further Analysis:</a:t>
            </a:r>
            <a:br>
              <a:rPr lang="en-US"/>
            </a:br>
            <a:r>
              <a:rPr lang="en-US"/>
              <a:t>Hourly Consumption Summary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97F07-4908-EA06-23C7-949E1A2EC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5"/>
            <a:ext cx="10058400" cy="1091430"/>
          </a:xfrm>
        </p:spPr>
        <p:txBody>
          <a:bodyPr/>
          <a:lstStyle/>
          <a:p>
            <a:r>
              <a:rPr lang="en-US"/>
              <a:t>Features</a:t>
            </a:r>
          </a:p>
          <a:p>
            <a:pPr lvl="1"/>
            <a:r>
              <a:rPr lang="en-US"/>
              <a:t>Hourly Summary Statistics of Imported &amp; Exported kWh</a:t>
            </a:r>
          </a:p>
          <a:p>
            <a:pPr lvl="2"/>
            <a:r>
              <a:rPr lang="en-US"/>
              <a:t>Minimum, Mean, Maximum, &amp; Standard Deviation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10EDF-7E91-CE0E-1D3E-4FD67BEC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9F7DB-BF19-2328-FAA6-42BFBE593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13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C51EBC-D81B-8518-DAE0-9BB70B9606CA}"/>
              </a:ext>
            </a:extLst>
          </p:cNvPr>
          <p:cNvSpPr txBox="1">
            <a:spLocks/>
          </p:cNvSpPr>
          <p:nvPr/>
        </p:nvSpPr>
        <p:spPr>
          <a:xfrm>
            <a:off x="1158239" y="3205026"/>
            <a:ext cx="4968241" cy="21797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Non-PV Households</a:t>
            </a:r>
          </a:p>
          <a:p>
            <a:pPr lvl="1"/>
            <a:r>
              <a:rPr lang="en-US"/>
              <a:t>Losers (</a:t>
            </a:r>
            <a:r>
              <a:rPr lang="el-GR"/>
              <a:t>Δ</a:t>
            </a:r>
            <a:r>
              <a:rPr lang="en-US"/>
              <a:t> &gt; 0)*: 42,505</a:t>
            </a:r>
          </a:p>
          <a:p>
            <a:pPr lvl="1"/>
            <a:r>
              <a:rPr lang="en-US"/>
              <a:t>Big Losers (</a:t>
            </a:r>
            <a:r>
              <a:rPr lang="el-GR"/>
              <a:t>Δ</a:t>
            </a:r>
            <a:r>
              <a:rPr lang="en-US"/>
              <a:t> &gt; 10%): 1,284</a:t>
            </a:r>
          </a:p>
          <a:p>
            <a:pPr lvl="1"/>
            <a:r>
              <a:rPr lang="en-US"/>
              <a:t>Winners (</a:t>
            </a:r>
            <a:r>
              <a:rPr lang="el-GR"/>
              <a:t>β</a:t>
            </a:r>
            <a:r>
              <a:rPr lang="en-US"/>
              <a:t> &gt; 0)**: 37,701</a:t>
            </a:r>
          </a:p>
          <a:p>
            <a:pPr lvl="1"/>
            <a:r>
              <a:rPr lang="en-US"/>
              <a:t>Big Winners (</a:t>
            </a:r>
            <a:r>
              <a:rPr lang="el-GR"/>
              <a:t>β</a:t>
            </a:r>
            <a:r>
              <a:rPr lang="en-US"/>
              <a:t> &gt; 10%): 751</a:t>
            </a:r>
          </a:p>
          <a:p>
            <a:pPr lvl="1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781F8C-4172-A6A3-6AA8-35B6ACA1111F}"/>
              </a:ext>
            </a:extLst>
          </p:cNvPr>
          <p:cNvSpPr txBox="1">
            <a:spLocks/>
          </p:cNvSpPr>
          <p:nvPr/>
        </p:nvSpPr>
        <p:spPr>
          <a:xfrm>
            <a:off x="6096000" y="3205026"/>
            <a:ext cx="4968241" cy="21797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PV Households</a:t>
            </a:r>
          </a:p>
          <a:p>
            <a:pPr lvl="1"/>
            <a:r>
              <a:rPr lang="en-US"/>
              <a:t>Losers (</a:t>
            </a:r>
            <a:r>
              <a:rPr lang="el-GR"/>
              <a:t>Δ</a:t>
            </a:r>
            <a:r>
              <a:rPr lang="en-US"/>
              <a:t> &gt; 0): 21,917</a:t>
            </a:r>
          </a:p>
          <a:p>
            <a:pPr lvl="1"/>
            <a:r>
              <a:rPr lang="en-US"/>
              <a:t>Big Losers (</a:t>
            </a:r>
            <a:r>
              <a:rPr lang="el-GR"/>
              <a:t>Δ</a:t>
            </a:r>
            <a:r>
              <a:rPr lang="en-US"/>
              <a:t> &gt; 100%): 7,175</a:t>
            </a:r>
          </a:p>
          <a:p>
            <a:pPr lvl="1"/>
            <a:r>
              <a:rPr lang="en-US"/>
              <a:t>Winners (</a:t>
            </a:r>
            <a:r>
              <a:rPr lang="el-GR"/>
              <a:t>β</a:t>
            </a:r>
            <a:r>
              <a:rPr lang="en-US"/>
              <a:t> &gt; 0): 838</a:t>
            </a:r>
          </a:p>
          <a:p>
            <a:pPr lvl="1"/>
            <a:r>
              <a:rPr lang="en-US"/>
              <a:t>Big Winners (</a:t>
            </a:r>
            <a:r>
              <a:rPr lang="el-GR"/>
              <a:t>β</a:t>
            </a:r>
            <a:r>
              <a:rPr lang="en-US"/>
              <a:t> &gt; 25%): 82</a:t>
            </a:r>
          </a:p>
          <a:p>
            <a:pPr lvl="1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5E5EC6-2DCD-66A5-1D75-DC53881AB217}"/>
              </a:ext>
            </a:extLst>
          </p:cNvPr>
          <p:cNvSpPr txBox="1">
            <a:spLocks/>
          </p:cNvSpPr>
          <p:nvPr/>
        </p:nvSpPr>
        <p:spPr>
          <a:xfrm>
            <a:off x="1084809" y="5055133"/>
            <a:ext cx="9936482" cy="6593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r>
              <a:rPr lang="en-US" sz="1600"/>
              <a:t>*</a:t>
            </a:r>
            <a:r>
              <a:rPr lang="el-GR" sz="1600"/>
              <a:t>Δ</a:t>
            </a:r>
            <a:r>
              <a:rPr lang="en-US" sz="1600"/>
              <a:t> represents the mean increase in monthly bill. </a:t>
            </a:r>
          </a:p>
          <a:p>
            <a:pPr marL="201168" lvl="1" indent="0">
              <a:buNone/>
            </a:pPr>
            <a:r>
              <a:rPr lang="en-US" sz="1600"/>
              <a:t>**</a:t>
            </a:r>
            <a:r>
              <a:rPr lang="el-GR" sz="1600"/>
              <a:t>β</a:t>
            </a:r>
            <a:r>
              <a:rPr lang="en-US" sz="1600"/>
              <a:t> represents the mean decrease in monthly bill. </a:t>
            </a:r>
          </a:p>
        </p:txBody>
      </p:sp>
    </p:spTree>
    <p:extLst>
      <p:ext uri="{BB962C8B-B14F-4D97-AF65-F5344CB8AC3E}">
        <p14:creationId xmlns:p14="http://schemas.microsoft.com/office/powerpoint/2010/main" val="1331717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87145-0915-3CDF-360E-1AFB4D54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Further Analysis:</a:t>
            </a:r>
            <a:br>
              <a:rPr lang="en-US"/>
            </a:br>
            <a:r>
              <a:rPr lang="en-US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6A677-4167-F7D6-61BD-F4548265E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44029" cy="4023360"/>
          </a:xfrm>
        </p:spPr>
        <p:txBody>
          <a:bodyPr/>
          <a:lstStyle/>
          <a:p>
            <a:r>
              <a:rPr lang="en-US"/>
              <a:t>Principal Component Analysis (PCA)</a:t>
            </a:r>
          </a:p>
          <a:p>
            <a:pPr lvl="1"/>
            <a:r>
              <a:rPr lang="en-US"/>
              <a:t>PV Households	</a:t>
            </a:r>
          </a:p>
          <a:p>
            <a:pPr lvl="2"/>
            <a:r>
              <a:rPr lang="en-US"/>
              <a:t>90 principal components</a:t>
            </a:r>
          </a:p>
          <a:p>
            <a:pPr lvl="1"/>
            <a:r>
              <a:rPr lang="en-US"/>
              <a:t>Non-PV Households</a:t>
            </a:r>
          </a:p>
          <a:p>
            <a:pPr lvl="2"/>
            <a:r>
              <a:rPr lang="en-US"/>
              <a:t>40 principal components</a:t>
            </a:r>
          </a:p>
          <a:p>
            <a:endParaRPr lang="en-US"/>
          </a:p>
          <a:p>
            <a:r>
              <a:rPr lang="en-US"/>
              <a:t>K-Means</a:t>
            </a:r>
          </a:p>
          <a:p>
            <a:pPr lvl="1"/>
            <a:r>
              <a:rPr lang="en-US"/>
              <a:t>Households are clustered within each subgroup:</a:t>
            </a:r>
          </a:p>
          <a:p>
            <a:pPr lvl="2"/>
            <a:r>
              <a:rPr lang="en-US"/>
              <a:t>Non-PV Losers &amp; Non-PV Big Losers</a:t>
            </a:r>
          </a:p>
          <a:p>
            <a:pPr lvl="2"/>
            <a:r>
              <a:rPr lang="en-US"/>
              <a:t>Non-PV Winners &amp; Non-PV Big Winners</a:t>
            </a:r>
          </a:p>
          <a:p>
            <a:pPr lvl="2"/>
            <a:r>
              <a:rPr lang="en-US"/>
              <a:t>PV Losers &amp; PV Big Losers</a:t>
            </a:r>
          </a:p>
          <a:p>
            <a:pPr lvl="2"/>
            <a:r>
              <a:rPr lang="en-US"/>
              <a:t>PV Winners &amp; PV Big Winners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44EF3-A382-5A3A-5094-A25B0708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16384-9FA9-0624-E33C-EA9BFD6B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12" descr="A graph with red lines and blue lines&#10;&#10;Description automatically generated">
            <a:extLst>
              <a:ext uri="{FF2B5EF4-FFF2-40B4-BE49-F238E27FC236}">
                <a16:creationId xmlns:a16="http://schemas.microsoft.com/office/drawing/2014/main" id="{CCB80C17-ADEF-99B1-4DBE-F9DEE753A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29" y="905136"/>
            <a:ext cx="5116482" cy="2761700"/>
          </a:xfrm>
          <a:prstGeom prst="rect">
            <a:avLst/>
          </a:prstGeom>
        </p:spPr>
      </p:pic>
      <p:pic>
        <p:nvPicPr>
          <p:cNvPr id="7" name="Picture 6" descr="A diagram of a different game&#10;&#10;Description automatically generated with medium confidence">
            <a:extLst>
              <a:ext uri="{FF2B5EF4-FFF2-40B4-BE49-F238E27FC236}">
                <a16:creationId xmlns:a16="http://schemas.microsoft.com/office/drawing/2014/main" id="{FDBBC7D1-A789-94D5-D0A7-74FD6E5A2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36" y="3775210"/>
            <a:ext cx="4815775" cy="251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58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32100-17DE-213E-A86F-CFF894ED9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Residential (R) </a:t>
            </a:r>
            <a:br>
              <a:rPr lang="en-US"/>
            </a:br>
            <a:r>
              <a:rPr lang="en-US"/>
              <a:t>Non-PV Losers</a:t>
            </a:r>
          </a:p>
        </p:txBody>
      </p:sp>
      <p:pic>
        <p:nvPicPr>
          <p:cNvPr id="7" name="Content Placeholder 6" descr="A screenshot of a graph&#10;&#10;Description automatically generated">
            <a:extLst>
              <a:ext uri="{FF2B5EF4-FFF2-40B4-BE49-F238E27FC236}">
                <a16:creationId xmlns:a16="http://schemas.microsoft.com/office/drawing/2014/main" id="{AFA2705C-3943-202E-670D-200E72817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03" y="1818555"/>
            <a:ext cx="8896194" cy="443799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9CC3F-4182-8127-112D-001565938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1A02-4AB5-44BD-BF57-0B8A0AF4C285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B0352-2156-E589-1263-1AF359DB5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99302F-26CC-D38A-B694-CEB01645773B}"/>
              </a:ext>
            </a:extLst>
          </p:cNvPr>
          <p:cNvSpPr txBox="1">
            <a:spLocks/>
          </p:cNvSpPr>
          <p:nvPr/>
        </p:nvSpPr>
        <p:spPr>
          <a:xfrm>
            <a:off x="322656" y="2570636"/>
            <a:ext cx="1093190" cy="490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Losers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9AD1E7-8783-2B71-FF5F-69D72AEC0A38}"/>
              </a:ext>
            </a:extLst>
          </p:cNvPr>
          <p:cNvSpPr txBox="1">
            <a:spLocks/>
          </p:cNvSpPr>
          <p:nvPr/>
        </p:nvSpPr>
        <p:spPr>
          <a:xfrm>
            <a:off x="322656" y="4841336"/>
            <a:ext cx="1093191" cy="7851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/>
              <a:t>Big Losers</a:t>
            </a:r>
          </a:p>
        </p:txBody>
      </p:sp>
    </p:spTree>
    <p:extLst>
      <p:ext uri="{BB962C8B-B14F-4D97-AF65-F5344CB8AC3E}">
        <p14:creationId xmlns:p14="http://schemas.microsoft.com/office/powerpoint/2010/main" val="2460136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A16C-DF43-BCDA-172C-01C3F25B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Residential (R) </a:t>
            </a:r>
            <a:br>
              <a:rPr lang="en-US"/>
            </a:br>
            <a:r>
              <a:rPr lang="en-US"/>
              <a:t>Non-PV Winners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14E45-69E7-0C51-645F-3BEC11CB4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DE329-682F-B23C-7621-DE3AB514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16</a:t>
            </a:fld>
            <a:endParaRPr lang="en-US"/>
          </a:p>
        </p:txBody>
      </p:sp>
      <p:pic>
        <p:nvPicPr>
          <p:cNvPr id="11" name="Content Placeholder 10" descr="A screenshot of a graph&#10;&#10;Description automatically generated">
            <a:extLst>
              <a:ext uri="{FF2B5EF4-FFF2-40B4-BE49-F238E27FC236}">
                <a16:creationId xmlns:a16="http://schemas.microsoft.com/office/drawing/2014/main" id="{33AB23E8-435A-85B2-0A9F-59D304D00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15" y="1802015"/>
            <a:ext cx="9436047" cy="4469476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87F5C39-51D7-1972-937E-DDFB80021D6B}"/>
              </a:ext>
            </a:extLst>
          </p:cNvPr>
          <p:cNvSpPr txBox="1">
            <a:spLocks/>
          </p:cNvSpPr>
          <p:nvPr/>
        </p:nvSpPr>
        <p:spPr>
          <a:xfrm>
            <a:off x="550684" y="2574270"/>
            <a:ext cx="1307614" cy="515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Winners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5A37FE-B7D1-80A6-42F5-EFC980EC6736}"/>
              </a:ext>
            </a:extLst>
          </p:cNvPr>
          <p:cNvSpPr txBox="1">
            <a:spLocks/>
          </p:cNvSpPr>
          <p:nvPr/>
        </p:nvSpPr>
        <p:spPr>
          <a:xfrm>
            <a:off x="550684" y="4911444"/>
            <a:ext cx="1307614" cy="7851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/>
              <a:t>Big Winners</a:t>
            </a:r>
          </a:p>
        </p:txBody>
      </p:sp>
    </p:spTree>
    <p:extLst>
      <p:ext uri="{BB962C8B-B14F-4D97-AF65-F5344CB8AC3E}">
        <p14:creationId xmlns:p14="http://schemas.microsoft.com/office/powerpoint/2010/main" val="2941111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6A52-CABC-5C91-55E6-8D3FB674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Residential (R) </a:t>
            </a:r>
            <a:br>
              <a:rPr lang="en-US"/>
            </a:br>
            <a:r>
              <a:rPr lang="en-US"/>
              <a:t>PV Losers</a:t>
            </a:r>
          </a:p>
        </p:txBody>
      </p:sp>
      <p:pic>
        <p:nvPicPr>
          <p:cNvPr id="7" name="Content Placeholder 6" descr="A screenshot of a graph&#10;&#10;Description automatically generated">
            <a:extLst>
              <a:ext uri="{FF2B5EF4-FFF2-40B4-BE49-F238E27FC236}">
                <a16:creationId xmlns:a16="http://schemas.microsoft.com/office/drawing/2014/main" id="{DF248F6A-5CE1-CE1A-ADBB-C30DA2C38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83" y="1807451"/>
            <a:ext cx="8321271" cy="44494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06F7F-3692-C171-F04E-64E84F58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62E50-140C-B9B5-8039-A6EC6119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F49D90-AED6-CD88-6E9B-78D20A0373E8}"/>
              </a:ext>
            </a:extLst>
          </p:cNvPr>
          <p:cNvSpPr txBox="1">
            <a:spLocks/>
          </p:cNvSpPr>
          <p:nvPr/>
        </p:nvSpPr>
        <p:spPr>
          <a:xfrm>
            <a:off x="1001082" y="2570636"/>
            <a:ext cx="1093190" cy="490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Losers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512D91-B0A8-A0B6-DDAC-D342DC99B766}"/>
              </a:ext>
            </a:extLst>
          </p:cNvPr>
          <p:cNvSpPr txBox="1">
            <a:spLocks/>
          </p:cNvSpPr>
          <p:nvPr/>
        </p:nvSpPr>
        <p:spPr>
          <a:xfrm>
            <a:off x="1001082" y="4841336"/>
            <a:ext cx="1093191" cy="7851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/>
              <a:t>Big Losers</a:t>
            </a:r>
          </a:p>
        </p:txBody>
      </p:sp>
    </p:spTree>
    <p:extLst>
      <p:ext uri="{BB962C8B-B14F-4D97-AF65-F5344CB8AC3E}">
        <p14:creationId xmlns:p14="http://schemas.microsoft.com/office/powerpoint/2010/main" val="983323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BD4A-ECC5-AE16-7DF7-1839ACB4F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Residential (R) </a:t>
            </a:r>
            <a:br>
              <a:rPr lang="en-US"/>
            </a:br>
            <a:r>
              <a:rPr lang="en-US"/>
              <a:t>PV Winners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BBFE8-B235-BCCA-4296-107B998E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532B6-37CE-1BF1-9079-BD09C4ED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E49020D6-AAE2-58A4-7378-53B38D071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98" y="1821581"/>
            <a:ext cx="8245203" cy="43863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B8B7E15-881C-C6EB-0A0F-64B5B7479239}"/>
              </a:ext>
            </a:extLst>
          </p:cNvPr>
          <p:cNvSpPr txBox="1">
            <a:spLocks/>
          </p:cNvSpPr>
          <p:nvPr/>
        </p:nvSpPr>
        <p:spPr>
          <a:xfrm>
            <a:off x="587555" y="2760952"/>
            <a:ext cx="1307614" cy="515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Winners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CA4F3C-DA2B-1A9B-731C-2F12FBB34303}"/>
              </a:ext>
            </a:extLst>
          </p:cNvPr>
          <p:cNvSpPr txBox="1">
            <a:spLocks/>
          </p:cNvSpPr>
          <p:nvPr/>
        </p:nvSpPr>
        <p:spPr>
          <a:xfrm>
            <a:off x="587555" y="4815580"/>
            <a:ext cx="1307614" cy="7851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/>
              <a:t>Big Winners</a:t>
            </a:r>
          </a:p>
        </p:txBody>
      </p:sp>
    </p:spTree>
    <p:extLst>
      <p:ext uri="{BB962C8B-B14F-4D97-AF65-F5344CB8AC3E}">
        <p14:creationId xmlns:p14="http://schemas.microsoft.com/office/powerpoint/2010/main" val="1419528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626D-076C-9B2A-DDAC-61E984C15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Commercial (G) </a:t>
            </a:r>
            <a:br>
              <a:rPr lang="en-US"/>
            </a:br>
            <a:r>
              <a:rPr lang="en-US"/>
              <a:t>Mean Billing Impacts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9210C-F9FA-F974-F27A-B5A9C619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23613-E23B-88B9-5561-13CC2949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graph of a tall building&#10;&#10;Description automatically generated with medium confidence">
            <a:extLst>
              <a:ext uri="{FF2B5EF4-FFF2-40B4-BE49-F238E27FC236}">
                <a16:creationId xmlns:a16="http://schemas.microsoft.com/office/drawing/2014/main" id="{0227B5AD-C5A3-541C-AAA8-996352A1F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82" y="1962663"/>
            <a:ext cx="8543636" cy="42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6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8775F-CFE5-9281-D970-5EACC056A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8B168-C965-DBF3-8F90-0635288FD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Which households or customer groups are likely to come out ahead, and who may see bill increases due to the pilot program? </a:t>
            </a:r>
          </a:p>
          <a:p>
            <a:r>
              <a:rPr lang="en-US"/>
              <a:t>What consumption characteristics are common among customers who win, and those who lose?</a:t>
            </a:r>
          </a:p>
          <a:p>
            <a:r>
              <a:rPr lang="en-US"/>
              <a:t>How can customers benefit from time-of-use pricing?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6E56C-AB76-17BE-8037-F217F6C4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E55CE-AFAA-4DA8-A25D-285E4786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18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BB65-C662-AF35-D75F-1E8B630C1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Commercial (G) </a:t>
            </a:r>
            <a:br>
              <a:rPr lang="en-US"/>
            </a:br>
            <a:r>
              <a:rPr lang="en-US"/>
              <a:t>Losers &amp; Winners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E531E-58E9-E30C-18DF-46C4EF84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5857E-287C-CA0B-1D5D-204916C6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A close-up of graphs&#10;&#10;Description automatically generated">
            <a:extLst>
              <a:ext uri="{FF2B5EF4-FFF2-40B4-BE49-F238E27FC236}">
                <a16:creationId xmlns:a16="http://schemas.microsoft.com/office/drawing/2014/main" id="{480FDDA1-E1A1-5898-E240-DA8207D16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8" y="2050137"/>
            <a:ext cx="10293524" cy="36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86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6967B-D261-2900-61E7-3F863BFE1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win:</a:t>
            </a:r>
            <a:br>
              <a:rPr lang="en-US"/>
            </a:br>
            <a:r>
              <a:rPr lang="en-US"/>
              <a:t>Consumption Shifting (20% On-Peak)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4734B-9E3C-F971-DB0D-F3A7BDFB2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 average, households would need to shift 26 kWh each month equating to roughly 5% of total monthly consumption.  </a:t>
            </a:r>
          </a:p>
          <a:p>
            <a:pPr lvl="1"/>
            <a:r>
              <a:rPr lang="en-US"/>
              <a:t>8 laundry cycles (washer &amp; dryer)</a:t>
            </a:r>
          </a:p>
          <a:p>
            <a:pPr lvl="1"/>
            <a:r>
              <a:rPr lang="en-US"/>
              <a:t>15 dishwasher cycles</a:t>
            </a:r>
          </a:p>
          <a:p>
            <a:pPr lvl="1"/>
            <a:r>
              <a:rPr lang="en-US"/>
              <a:t>~1 hour a day of window AC use </a:t>
            </a:r>
          </a:p>
          <a:p>
            <a:r>
              <a:rPr lang="en-US"/>
              <a:t>Home automation and appliance controllers</a:t>
            </a:r>
          </a:p>
          <a:p>
            <a:pPr lvl="1"/>
            <a:r>
              <a:rPr lang="en-US"/>
              <a:t>The typical monthly consumption for water heaters is approximately 100 kWh, and with the aid of modern appliance controllers, this entire usage can be effectively rescheduled. </a:t>
            </a:r>
          </a:p>
          <a:p>
            <a:pPr lvl="1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77B86-09E2-20F2-D418-641B6249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02105-6562-AE4A-C6C6-0AB43363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0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blue and white graph&#10;&#10;Description automatically generated">
            <a:extLst>
              <a:ext uri="{FF2B5EF4-FFF2-40B4-BE49-F238E27FC236}">
                <a16:creationId xmlns:a16="http://schemas.microsoft.com/office/drawing/2014/main" id="{474B0522-F828-8924-CD6D-53B6564D8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4935"/>
            <a:ext cx="8994251" cy="3747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B68CD2-D12B-1F16-5F9A-7D7C0F3B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Win:</a:t>
            </a:r>
            <a:br>
              <a:rPr lang="en-US"/>
            </a:br>
            <a:r>
              <a:rPr lang="en-US"/>
              <a:t>Consumption Shifting (No PV)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D456-4C35-DA33-54BC-28E75793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01373-F3FF-C551-6ADA-17AA65F4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22</a:t>
            </a:fld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2A36BD-D12C-B985-A38E-B360BFCE358C}"/>
              </a:ext>
            </a:extLst>
          </p:cNvPr>
          <p:cNvSpPr/>
          <p:nvPr/>
        </p:nvSpPr>
        <p:spPr>
          <a:xfrm>
            <a:off x="8990800" y="2885706"/>
            <a:ext cx="207563" cy="185124"/>
          </a:xfrm>
          <a:prstGeom prst="rect">
            <a:avLst/>
          </a:prstGeom>
          <a:solidFill>
            <a:srgbClr val="C2D1EB"/>
          </a:solidFill>
          <a:ln>
            <a:solidFill>
              <a:srgbClr val="C2D1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F40D62-BC05-E818-D31E-DB0777FCDD81}"/>
              </a:ext>
            </a:extLst>
          </p:cNvPr>
          <p:cNvSpPr/>
          <p:nvPr/>
        </p:nvSpPr>
        <p:spPr>
          <a:xfrm>
            <a:off x="8990800" y="3251279"/>
            <a:ext cx="207563" cy="185124"/>
          </a:xfrm>
          <a:prstGeom prst="rect">
            <a:avLst/>
          </a:prstGeom>
          <a:solidFill>
            <a:srgbClr val="EFCBC6"/>
          </a:solidFill>
          <a:ln>
            <a:solidFill>
              <a:srgbClr val="EFCB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D73A19-A3D6-0E16-B6CE-C0D1B56322EB}"/>
              </a:ext>
            </a:extLst>
          </p:cNvPr>
          <p:cNvSpPr/>
          <p:nvPr/>
        </p:nvSpPr>
        <p:spPr>
          <a:xfrm>
            <a:off x="8990799" y="3616852"/>
            <a:ext cx="207563" cy="185124"/>
          </a:xfrm>
          <a:prstGeom prst="rect">
            <a:avLst/>
          </a:prstGeom>
          <a:solidFill>
            <a:srgbClr val="DCBEE3"/>
          </a:solidFill>
          <a:ln>
            <a:solidFill>
              <a:srgbClr val="DCBE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C2DCF36-030B-E695-E5E0-973348ACDC64}"/>
              </a:ext>
            </a:extLst>
          </p:cNvPr>
          <p:cNvSpPr/>
          <p:nvPr/>
        </p:nvSpPr>
        <p:spPr>
          <a:xfrm>
            <a:off x="8990799" y="3982425"/>
            <a:ext cx="207563" cy="185124"/>
          </a:xfrm>
          <a:prstGeom prst="rect">
            <a:avLst/>
          </a:prstGeom>
          <a:solidFill>
            <a:srgbClr val="BBDFCB"/>
          </a:solidFill>
          <a:ln>
            <a:solidFill>
              <a:srgbClr val="BBDF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7021B8-A0D3-F63B-0A61-F6704C6E8414}"/>
              </a:ext>
            </a:extLst>
          </p:cNvPr>
          <p:cNvSpPr txBox="1"/>
          <p:nvPr/>
        </p:nvSpPr>
        <p:spPr>
          <a:xfrm>
            <a:off x="9244445" y="2812779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No Response</a:t>
            </a:r>
          </a:p>
        </p:txBody>
      </p:sp>
      <p:pic>
        <p:nvPicPr>
          <p:cNvPr id="48" name="Picture 47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3038C097-834A-3DFE-3821-045B02BB8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824935"/>
            <a:ext cx="8994251" cy="3747605"/>
          </a:xfrm>
          <a:prstGeom prst="rect">
            <a:avLst/>
          </a:prstGeom>
        </p:spPr>
      </p:pic>
      <p:pic>
        <p:nvPicPr>
          <p:cNvPr id="50" name="Picture 49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386E4509-F98F-2E89-09C5-AF5DC935A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935"/>
            <a:ext cx="8994251" cy="3747605"/>
          </a:xfrm>
          <a:prstGeom prst="rect">
            <a:avLst/>
          </a:prstGeom>
        </p:spPr>
      </p:pic>
      <p:pic>
        <p:nvPicPr>
          <p:cNvPr id="54" name="Picture 53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993C2F4C-BBC3-5678-C369-243098806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824935"/>
            <a:ext cx="8994251" cy="374760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DA03973-74CB-1350-F3FB-33B587888267}"/>
              </a:ext>
            </a:extLst>
          </p:cNvPr>
          <p:cNvSpPr txBox="1"/>
          <p:nvPr/>
        </p:nvSpPr>
        <p:spPr>
          <a:xfrm>
            <a:off x="9244444" y="3189952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20% Shift to Mid-Peak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5AF61A-4E00-B068-B7E9-DC42C8665F31}"/>
              </a:ext>
            </a:extLst>
          </p:cNvPr>
          <p:cNvSpPr txBox="1"/>
          <p:nvPr/>
        </p:nvSpPr>
        <p:spPr>
          <a:xfrm>
            <a:off x="9244444" y="3555525"/>
            <a:ext cx="285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10% Shift to Mid-Peak &amp; Off-Peak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1CF3876-87C1-6AC7-BCF9-411DAE0AB359}"/>
              </a:ext>
            </a:extLst>
          </p:cNvPr>
          <p:cNvSpPr txBox="1"/>
          <p:nvPr/>
        </p:nvSpPr>
        <p:spPr>
          <a:xfrm>
            <a:off x="9244444" y="3921098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20% Shift to Off-Peak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2E2339-6655-4F9D-44FF-7A5B99C1250D}"/>
              </a:ext>
            </a:extLst>
          </p:cNvPr>
          <p:cNvCxnSpPr>
            <a:cxnSpLocks/>
          </p:cNvCxnSpPr>
          <p:nvPr/>
        </p:nvCxnSpPr>
        <p:spPr>
          <a:xfrm flipV="1">
            <a:off x="4641448" y="2089230"/>
            <a:ext cx="0" cy="289945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3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68CD2-D12B-1F16-5F9A-7D7C0F3B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Win:</a:t>
            </a:r>
            <a:br>
              <a:rPr lang="en-US"/>
            </a:br>
            <a:r>
              <a:rPr lang="en-US"/>
              <a:t>Consumption Shifting (Other PV)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D456-4C35-DA33-54BC-28E75793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01373-F3FF-C551-6ADA-17AA65F4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23</a:t>
            </a:fld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2A36BD-D12C-B985-A38E-B360BFCE358C}"/>
              </a:ext>
            </a:extLst>
          </p:cNvPr>
          <p:cNvSpPr/>
          <p:nvPr/>
        </p:nvSpPr>
        <p:spPr>
          <a:xfrm>
            <a:off x="8990800" y="2885706"/>
            <a:ext cx="207563" cy="185124"/>
          </a:xfrm>
          <a:prstGeom prst="rect">
            <a:avLst/>
          </a:prstGeom>
          <a:solidFill>
            <a:srgbClr val="C2D1EB"/>
          </a:solidFill>
          <a:ln>
            <a:solidFill>
              <a:srgbClr val="C2D1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F40D62-BC05-E818-D31E-DB0777FCDD81}"/>
              </a:ext>
            </a:extLst>
          </p:cNvPr>
          <p:cNvSpPr/>
          <p:nvPr/>
        </p:nvSpPr>
        <p:spPr>
          <a:xfrm>
            <a:off x="8990800" y="3251279"/>
            <a:ext cx="207563" cy="185124"/>
          </a:xfrm>
          <a:prstGeom prst="rect">
            <a:avLst/>
          </a:prstGeom>
          <a:solidFill>
            <a:srgbClr val="EFCBC6"/>
          </a:solidFill>
          <a:ln>
            <a:solidFill>
              <a:srgbClr val="EFCB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D73A19-A3D6-0E16-B6CE-C0D1B56322EB}"/>
              </a:ext>
            </a:extLst>
          </p:cNvPr>
          <p:cNvSpPr/>
          <p:nvPr/>
        </p:nvSpPr>
        <p:spPr>
          <a:xfrm>
            <a:off x="8990799" y="3616852"/>
            <a:ext cx="207563" cy="185124"/>
          </a:xfrm>
          <a:prstGeom prst="rect">
            <a:avLst/>
          </a:prstGeom>
          <a:solidFill>
            <a:srgbClr val="DCBEE3"/>
          </a:solidFill>
          <a:ln>
            <a:solidFill>
              <a:srgbClr val="DCBE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C2DCF36-030B-E695-E5E0-973348ACDC64}"/>
              </a:ext>
            </a:extLst>
          </p:cNvPr>
          <p:cNvSpPr/>
          <p:nvPr/>
        </p:nvSpPr>
        <p:spPr>
          <a:xfrm>
            <a:off x="8990799" y="3982425"/>
            <a:ext cx="207563" cy="185124"/>
          </a:xfrm>
          <a:prstGeom prst="rect">
            <a:avLst/>
          </a:prstGeom>
          <a:solidFill>
            <a:srgbClr val="BBDFCB"/>
          </a:solidFill>
          <a:ln>
            <a:solidFill>
              <a:srgbClr val="BBDF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7021B8-A0D3-F63B-0A61-F6704C6E8414}"/>
              </a:ext>
            </a:extLst>
          </p:cNvPr>
          <p:cNvSpPr txBox="1"/>
          <p:nvPr/>
        </p:nvSpPr>
        <p:spPr>
          <a:xfrm>
            <a:off x="9244445" y="2812779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No Response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A03973-74CB-1350-F3FB-33B587888267}"/>
              </a:ext>
            </a:extLst>
          </p:cNvPr>
          <p:cNvSpPr txBox="1"/>
          <p:nvPr/>
        </p:nvSpPr>
        <p:spPr>
          <a:xfrm>
            <a:off x="9244444" y="3189952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20% Shift to Mid-Peak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5AF61A-4E00-B068-B7E9-DC42C8665F31}"/>
              </a:ext>
            </a:extLst>
          </p:cNvPr>
          <p:cNvSpPr txBox="1"/>
          <p:nvPr/>
        </p:nvSpPr>
        <p:spPr>
          <a:xfrm>
            <a:off x="9244444" y="3555525"/>
            <a:ext cx="285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10% Shift to Mid-Peak &amp; Off-Peak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1CF3876-87C1-6AC7-BCF9-411DAE0AB359}"/>
              </a:ext>
            </a:extLst>
          </p:cNvPr>
          <p:cNvSpPr txBox="1"/>
          <p:nvPr/>
        </p:nvSpPr>
        <p:spPr>
          <a:xfrm>
            <a:off x="9244444" y="3921098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20% Shift to Off-Peak</a:t>
            </a:r>
          </a:p>
        </p:txBody>
      </p:sp>
      <p:pic>
        <p:nvPicPr>
          <p:cNvPr id="6" name="Picture 5" descr="A graph showing a blue line&#10;&#10;Description automatically generated">
            <a:extLst>
              <a:ext uri="{FF2B5EF4-FFF2-40B4-BE49-F238E27FC236}">
                <a16:creationId xmlns:a16="http://schemas.microsoft.com/office/drawing/2014/main" id="{FBB936CA-34F6-11A9-594B-4EC9A3C8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610"/>
            <a:ext cx="8994251" cy="3747605"/>
          </a:xfrm>
          <a:prstGeom prst="rect">
            <a:avLst/>
          </a:prstGeom>
        </p:spPr>
      </p:pic>
      <p:pic>
        <p:nvPicPr>
          <p:cNvPr id="8" name="Picture 7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05BADB89-565A-BD8E-6213-16A425D25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" y="1835609"/>
            <a:ext cx="8994251" cy="3747605"/>
          </a:xfrm>
          <a:prstGeom prst="rect">
            <a:avLst/>
          </a:prstGeom>
        </p:spPr>
      </p:pic>
      <p:pic>
        <p:nvPicPr>
          <p:cNvPr id="10" name="Picture 9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3D5F5886-F778-9791-2910-B7681B821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608"/>
            <a:ext cx="8994251" cy="3747605"/>
          </a:xfrm>
          <a:prstGeom prst="rect">
            <a:avLst/>
          </a:prstGeom>
        </p:spPr>
      </p:pic>
      <p:pic>
        <p:nvPicPr>
          <p:cNvPr id="12" name="Picture 1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80CE616-3B25-462C-8632-8A0ECE4C6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" y="1835606"/>
            <a:ext cx="8994251" cy="374760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6443A0-8B0F-A6CE-53EA-EA61EF98A96E}"/>
              </a:ext>
            </a:extLst>
          </p:cNvPr>
          <p:cNvCxnSpPr>
            <a:cxnSpLocks/>
          </p:cNvCxnSpPr>
          <p:nvPr/>
        </p:nvCxnSpPr>
        <p:spPr>
          <a:xfrm flipV="1">
            <a:off x="4670108" y="2089230"/>
            <a:ext cx="0" cy="289945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68CD2-D12B-1F16-5F9A-7D7C0F3B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Win:</a:t>
            </a:r>
            <a:br>
              <a:rPr lang="en-US"/>
            </a:br>
            <a:r>
              <a:rPr lang="en-US"/>
              <a:t>Consumption Shifting (NEM)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D456-4C35-DA33-54BC-28E75793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01373-F3FF-C551-6ADA-17AA65F4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24</a:t>
            </a:fld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2A36BD-D12C-B985-A38E-B360BFCE358C}"/>
              </a:ext>
            </a:extLst>
          </p:cNvPr>
          <p:cNvSpPr/>
          <p:nvPr/>
        </p:nvSpPr>
        <p:spPr>
          <a:xfrm>
            <a:off x="8990800" y="2885706"/>
            <a:ext cx="207563" cy="185124"/>
          </a:xfrm>
          <a:prstGeom prst="rect">
            <a:avLst/>
          </a:prstGeom>
          <a:solidFill>
            <a:srgbClr val="C2D1EB"/>
          </a:solidFill>
          <a:ln>
            <a:solidFill>
              <a:srgbClr val="C2D1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F40D62-BC05-E818-D31E-DB0777FCDD81}"/>
              </a:ext>
            </a:extLst>
          </p:cNvPr>
          <p:cNvSpPr/>
          <p:nvPr/>
        </p:nvSpPr>
        <p:spPr>
          <a:xfrm>
            <a:off x="8990800" y="3251279"/>
            <a:ext cx="207563" cy="185124"/>
          </a:xfrm>
          <a:prstGeom prst="rect">
            <a:avLst/>
          </a:prstGeom>
          <a:solidFill>
            <a:srgbClr val="EFCBC6"/>
          </a:solidFill>
          <a:ln>
            <a:solidFill>
              <a:srgbClr val="EFCB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D73A19-A3D6-0E16-B6CE-C0D1B56322EB}"/>
              </a:ext>
            </a:extLst>
          </p:cNvPr>
          <p:cNvSpPr/>
          <p:nvPr/>
        </p:nvSpPr>
        <p:spPr>
          <a:xfrm>
            <a:off x="8990799" y="3616852"/>
            <a:ext cx="207563" cy="185124"/>
          </a:xfrm>
          <a:prstGeom prst="rect">
            <a:avLst/>
          </a:prstGeom>
          <a:solidFill>
            <a:srgbClr val="DCBEE3"/>
          </a:solidFill>
          <a:ln>
            <a:solidFill>
              <a:srgbClr val="DCBE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C2DCF36-030B-E695-E5E0-973348ACDC64}"/>
              </a:ext>
            </a:extLst>
          </p:cNvPr>
          <p:cNvSpPr/>
          <p:nvPr/>
        </p:nvSpPr>
        <p:spPr>
          <a:xfrm>
            <a:off x="8990799" y="3982425"/>
            <a:ext cx="207563" cy="185124"/>
          </a:xfrm>
          <a:prstGeom prst="rect">
            <a:avLst/>
          </a:prstGeom>
          <a:solidFill>
            <a:srgbClr val="BBDFCB"/>
          </a:solidFill>
          <a:ln>
            <a:solidFill>
              <a:srgbClr val="BBDF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7021B8-A0D3-F63B-0A61-F6704C6E8414}"/>
              </a:ext>
            </a:extLst>
          </p:cNvPr>
          <p:cNvSpPr txBox="1"/>
          <p:nvPr/>
        </p:nvSpPr>
        <p:spPr>
          <a:xfrm>
            <a:off x="9244445" y="2812779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No Response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A03973-74CB-1350-F3FB-33B587888267}"/>
              </a:ext>
            </a:extLst>
          </p:cNvPr>
          <p:cNvSpPr txBox="1"/>
          <p:nvPr/>
        </p:nvSpPr>
        <p:spPr>
          <a:xfrm>
            <a:off x="9244444" y="3189952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20% Shift to Mid-Peak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5AF61A-4E00-B068-B7E9-DC42C8665F31}"/>
              </a:ext>
            </a:extLst>
          </p:cNvPr>
          <p:cNvSpPr txBox="1"/>
          <p:nvPr/>
        </p:nvSpPr>
        <p:spPr>
          <a:xfrm>
            <a:off x="9244444" y="3555525"/>
            <a:ext cx="285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10% Shift to Mid-Peak &amp; Off-Peak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1CF3876-87C1-6AC7-BCF9-411DAE0AB359}"/>
              </a:ext>
            </a:extLst>
          </p:cNvPr>
          <p:cNvSpPr txBox="1"/>
          <p:nvPr/>
        </p:nvSpPr>
        <p:spPr>
          <a:xfrm>
            <a:off x="9244444" y="3921098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20% Shift to Off-Peak</a:t>
            </a:r>
          </a:p>
        </p:txBody>
      </p:sp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5246DA80-85C4-772F-E4EA-B78F06E58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527"/>
            <a:ext cx="8994251" cy="3747605"/>
          </a:xfrm>
          <a:prstGeom prst="rect">
            <a:avLst/>
          </a:prstGeom>
        </p:spPr>
      </p:pic>
      <p:pic>
        <p:nvPicPr>
          <p:cNvPr id="8" name="Picture 7" descr="A graph of a graph&#10;&#10;Description automatically generated">
            <a:extLst>
              <a:ext uri="{FF2B5EF4-FFF2-40B4-BE49-F238E27FC236}">
                <a16:creationId xmlns:a16="http://schemas.microsoft.com/office/drawing/2014/main" id="{DD96B100-8783-37C3-F566-1EB2098B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9193"/>
            <a:ext cx="8994251" cy="3747605"/>
          </a:xfrm>
          <a:prstGeom prst="rect">
            <a:avLst/>
          </a:prstGeom>
        </p:spPr>
      </p:pic>
      <p:pic>
        <p:nvPicPr>
          <p:cNvPr id="10" name="Picture 9" descr="A graph of a graph&#10;&#10;Description automatically generated">
            <a:extLst>
              <a:ext uri="{FF2B5EF4-FFF2-40B4-BE49-F238E27FC236}">
                <a16:creationId xmlns:a16="http://schemas.microsoft.com/office/drawing/2014/main" id="{22943FB3-AB2B-2D27-3463-29C2444C0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610"/>
            <a:ext cx="8994251" cy="3747605"/>
          </a:xfrm>
          <a:prstGeom prst="rect">
            <a:avLst/>
          </a:prstGeom>
        </p:spPr>
      </p:pic>
      <p:pic>
        <p:nvPicPr>
          <p:cNvPr id="12" name="Picture 11" descr="A graph of a graph&#10;&#10;Description automatically generated">
            <a:extLst>
              <a:ext uri="{FF2B5EF4-FFF2-40B4-BE49-F238E27FC236}">
                <a16:creationId xmlns:a16="http://schemas.microsoft.com/office/drawing/2014/main" id="{9FABDFFC-3EEA-F1C1-7630-5E36E8054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" y="1835610"/>
            <a:ext cx="8994251" cy="374760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5BF09C-D4DC-A4E4-7D24-3EDA46808737}"/>
              </a:ext>
            </a:extLst>
          </p:cNvPr>
          <p:cNvCxnSpPr>
            <a:cxnSpLocks/>
          </p:cNvCxnSpPr>
          <p:nvPr/>
        </p:nvCxnSpPr>
        <p:spPr>
          <a:xfrm flipV="1">
            <a:off x="2056939" y="2099809"/>
            <a:ext cx="0" cy="289945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with a blue line&#10;&#10;Description automatically generated">
            <a:extLst>
              <a:ext uri="{FF2B5EF4-FFF2-40B4-BE49-F238E27FC236}">
                <a16:creationId xmlns:a16="http://schemas.microsoft.com/office/drawing/2014/main" id="{FF101C5F-FC1B-FE4C-FF35-2AB94274A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610"/>
            <a:ext cx="8994251" cy="3747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B68CD2-D12B-1F16-5F9A-7D7C0F3B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86603"/>
            <a:ext cx="10111626" cy="1450757"/>
          </a:xfrm>
        </p:spPr>
        <p:txBody>
          <a:bodyPr>
            <a:normAutofit fontScale="90000"/>
          </a:bodyPr>
          <a:lstStyle/>
          <a:p>
            <a:r>
              <a:rPr lang="en-US"/>
              <a:t>How to Win:</a:t>
            </a:r>
            <a:br>
              <a:rPr lang="en-US"/>
            </a:br>
            <a:r>
              <a:rPr lang="en-US"/>
              <a:t>Consumption Shifting (Small Commercial)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D456-4C35-DA33-54BC-28E75793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01373-F3FF-C551-6ADA-17AA65F4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25</a:t>
            </a:fld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2A36BD-D12C-B985-A38E-B360BFCE358C}"/>
              </a:ext>
            </a:extLst>
          </p:cNvPr>
          <p:cNvSpPr/>
          <p:nvPr/>
        </p:nvSpPr>
        <p:spPr>
          <a:xfrm>
            <a:off x="8990800" y="2885706"/>
            <a:ext cx="207563" cy="185124"/>
          </a:xfrm>
          <a:prstGeom prst="rect">
            <a:avLst/>
          </a:prstGeom>
          <a:solidFill>
            <a:srgbClr val="C2D1EB"/>
          </a:solidFill>
          <a:ln>
            <a:solidFill>
              <a:srgbClr val="C2D1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F40D62-BC05-E818-D31E-DB0777FCDD81}"/>
              </a:ext>
            </a:extLst>
          </p:cNvPr>
          <p:cNvSpPr/>
          <p:nvPr/>
        </p:nvSpPr>
        <p:spPr>
          <a:xfrm>
            <a:off x="8990800" y="3251279"/>
            <a:ext cx="207563" cy="185124"/>
          </a:xfrm>
          <a:prstGeom prst="rect">
            <a:avLst/>
          </a:prstGeom>
          <a:solidFill>
            <a:srgbClr val="EFCBC6"/>
          </a:solidFill>
          <a:ln>
            <a:solidFill>
              <a:srgbClr val="EFCB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D73A19-A3D6-0E16-B6CE-C0D1B56322EB}"/>
              </a:ext>
            </a:extLst>
          </p:cNvPr>
          <p:cNvSpPr/>
          <p:nvPr/>
        </p:nvSpPr>
        <p:spPr>
          <a:xfrm>
            <a:off x="8990799" y="3616852"/>
            <a:ext cx="207563" cy="185124"/>
          </a:xfrm>
          <a:prstGeom prst="rect">
            <a:avLst/>
          </a:prstGeom>
          <a:solidFill>
            <a:srgbClr val="DCBEE3"/>
          </a:solidFill>
          <a:ln>
            <a:solidFill>
              <a:srgbClr val="DCBE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C2DCF36-030B-E695-E5E0-973348ACDC64}"/>
              </a:ext>
            </a:extLst>
          </p:cNvPr>
          <p:cNvSpPr/>
          <p:nvPr/>
        </p:nvSpPr>
        <p:spPr>
          <a:xfrm>
            <a:off x="8990799" y="3982425"/>
            <a:ext cx="207563" cy="185124"/>
          </a:xfrm>
          <a:prstGeom prst="rect">
            <a:avLst/>
          </a:prstGeom>
          <a:solidFill>
            <a:srgbClr val="BBDFCB"/>
          </a:solidFill>
          <a:ln>
            <a:solidFill>
              <a:srgbClr val="BBDF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7021B8-A0D3-F63B-0A61-F6704C6E8414}"/>
              </a:ext>
            </a:extLst>
          </p:cNvPr>
          <p:cNvSpPr txBox="1"/>
          <p:nvPr/>
        </p:nvSpPr>
        <p:spPr>
          <a:xfrm>
            <a:off x="9244445" y="2812779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No Response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A03973-74CB-1350-F3FB-33B587888267}"/>
              </a:ext>
            </a:extLst>
          </p:cNvPr>
          <p:cNvSpPr txBox="1"/>
          <p:nvPr/>
        </p:nvSpPr>
        <p:spPr>
          <a:xfrm>
            <a:off x="9244444" y="3189952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20% Shift to Mid-Peak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5AF61A-4E00-B068-B7E9-DC42C8665F31}"/>
              </a:ext>
            </a:extLst>
          </p:cNvPr>
          <p:cNvSpPr txBox="1"/>
          <p:nvPr/>
        </p:nvSpPr>
        <p:spPr>
          <a:xfrm>
            <a:off x="9244444" y="3555525"/>
            <a:ext cx="285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10% Shift to Mid-Peak &amp; Off-Peak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1CF3876-87C1-6AC7-BCF9-411DAE0AB359}"/>
              </a:ext>
            </a:extLst>
          </p:cNvPr>
          <p:cNvSpPr txBox="1"/>
          <p:nvPr/>
        </p:nvSpPr>
        <p:spPr>
          <a:xfrm>
            <a:off x="9244444" y="3921098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20% Shift to Off-Peak</a:t>
            </a:r>
          </a:p>
        </p:txBody>
      </p:sp>
      <p:pic>
        <p:nvPicPr>
          <p:cNvPr id="14" name="Picture 13" descr="A graph of a graph&#10;&#10;Description automatically generated">
            <a:extLst>
              <a:ext uri="{FF2B5EF4-FFF2-40B4-BE49-F238E27FC236}">
                <a16:creationId xmlns:a16="http://schemas.microsoft.com/office/drawing/2014/main" id="{42A16B92-905B-B30E-CB42-338873EBB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263"/>
            <a:ext cx="8994251" cy="3747605"/>
          </a:xfrm>
          <a:prstGeom prst="rect">
            <a:avLst/>
          </a:prstGeom>
        </p:spPr>
      </p:pic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CC1DE28-2247-1B28-841F-717788EC0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916"/>
            <a:ext cx="8994251" cy="3747605"/>
          </a:xfrm>
          <a:prstGeom prst="rect">
            <a:avLst/>
          </a:prstGeom>
        </p:spPr>
      </p:pic>
      <p:pic>
        <p:nvPicPr>
          <p:cNvPr id="11" name="Picture 10" descr="A graph of a graph&#10;&#10;Description automatically generated">
            <a:extLst>
              <a:ext uri="{FF2B5EF4-FFF2-40B4-BE49-F238E27FC236}">
                <a16:creationId xmlns:a16="http://schemas.microsoft.com/office/drawing/2014/main" id="{DA94E15C-B490-1041-8C8F-5AE044CB0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46916"/>
            <a:ext cx="8994251" cy="374760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FC5702-C2BA-823E-6330-DDF1B585AE41}"/>
              </a:ext>
            </a:extLst>
          </p:cNvPr>
          <p:cNvCxnSpPr>
            <a:cxnSpLocks/>
          </p:cNvCxnSpPr>
          <p:nvPr/>
        </p:nvCxnSpPr>
        <p:spPr>
          <a:xfrm flipV="1">
            <a:off x="5423326" y="2105795"/>
            <a:ext cx="0" cy="289945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19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1BE43-97F3-1184-6D30-A4C52F9C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How to win:</a:t>
            </a:r>
            <a:br>
              <a:rPr lang="en-US"/>
            </a:br>
            <a:r>
              <a:rPr lang="en-US"/>
              <a:t>Battery Bonus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DB249-2597-8FEE-0B96-D94459F83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Tesla Powerwall</a:t>
            </a:r>
          </a:p>
          <a:p>
            <a:pPr lvl="1"/>
            <a:r>
              <a:rPr lang="en-US"/>
              <a:t>13.5 kWh capacity</a:t>
            </a:r>
          </a:p>
          <a:p>
            <a:pPr lvl="1"/>
            <a:r>
              <a:rPr lang="en-US"/>
              <a:t>$15,000 estimated cost of unit &amp; installation</a:t>
            </a:r>
          </a:p>
          <a:p>
            <a:pPr lvl="2"/>
            <a:r>
              <a:rPr lang="en-US"/>
              <a:t>$11,175 post one-time incentive</a:t>
            </a:r>
          </a:p>
          <a:p>
            <a:pPr lvl="1"/>
            <a:r>
              <a:rPr lang="en-US"/>
              <a:t>~ $3 daily fixed cost</a:t>
            </a:r>
          </a:p>
          <a:p>
            <a:pPr lvl="2"/>
            <a:r>
              <a:rPr lang="en-US"/>
              <a:t>Total cost split across the 10-year life span (warranty) of the unit </a:t>
            </a:r>
          </a:p>
          <a:p>
            <a:r>
              <a:rPr lang="en-US"/>
              <a:t>Battery Bonus Incentives</a:t>
            </a:r>
          </a:p>
          <a:p>
            <a:pPr lvl="1"/>
            <a:r>
              <a:rPr lang="en-US"/>
              <a:t>$3,825 one-time incentive</a:t>
            </a:r>
          </a:p>
          <a:p>
            <a:pPr lvl="1"/>
            <a:r>
              <a:rPr lang="en-US"/>
              <a:t>Monthly bill credit</a:t>
            </a:r>
          </a:p>
          <a:p>
            <a:pPr lvl="2"/>
            <a:r>
              <a:rPr lang="en-US"/>
              <a:t>NEM customers always receive the respective retail rate</a:t>
            </a:r>
          </a:p>
          <a:p>
            <a:pPr lvl="2"/>
            <a:r>
              <a:rPr lang="en-US"/>
              <a:t>Non-NEM customers receive the respective retail rate for the first 3 years then receive the export credit of their respective PV program. </a:t>
            </a:r>
          </a:p>
          <a:p>
            <a:pPr lvl="3"/>
            <a:r>
              <a:rPr lang="en-US"/>
              <a:t>We visualize the impact during the first 3 years.</a:t>
            </a:r>
          </a:p>
          <a:p>
            <a:pPr lvl="1"/>
            <a:r>
              <a:rPr lang="en-US"/>
              <a:t>$5 per KW monthly peak capacity payment for the 10-year program duration. </a:t>
            </a:r>
          </a:p>
          <a:p>
            <a:pPr lvl="2"/>
            <a:r>
              <a:rPr lang="en-US"/>
              <a:t>Our current calculations omit this bill credit as it is unclear what this value currently is. </a:t>
            </a:r>
          </a:p>
          <a:p>
            <a:pPr lvl="1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A879A-9391-0437-99BB-7D2665E6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D0FCC-9ACA-591F-0387-6FF80EDE5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78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34568-E140-7BE4-4ECC-B338ACFED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win:</a:t>
            </a:r>
            <a:br>
              <a:rPr lang="en-US"/>
            </a:br>
            <a:r>
              <a:rPr lang="en-US"/>
              <a:t>Battery Bonus (Other PV Losers)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77390-B36E-9EE0-2B48-ACA82099A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014E4-4B4A-FF81-6425-3C0591C1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51F90001-6A97-D8F6-A3D0-C1CCEEE73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8243"/>
            <a:ext cx="5565438" cy="2318932"/>
          </a:xfrm>
          <a:prstGeom prst="rect">
            <a:avLst/>
          </a:prstGeom>
        </p:spPr>
      </p:pic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7FCB85FB-3A97-8BC9-3A59-7FBA26AF3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8243"/>
            <a:ext cx="5565438" cy="2318932"/>
          </a:xfrm>
          <a:prstGeom prst="rect">
            <a:avLst/>
          </a:prstGeom>
        </p:spPr>
      </p:pic>
      <p:pic>
        <p:nvPicPr>
          <p:cNvPr id="11" name="Picture 10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942777A9-8645-A53C-033C-90842283C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3" y="2638243"/>
            <a:ext cx="5565437" cy="23189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4B44402-5D2D-EF20-F126-5B5CE689DA8C}"/>
              </a:ext>
            </a:extLst>
          </p:cNvPr>
          <p:cNvSpPr txBox="1">
            <a:spLocks/>
          </p:cNvSpPr>
          <p:nvPr/>
        </p:nvSpPr>
        <p:spPr>
          <a:xfrm>
            <a:off x="1332920" y="2392879"/>
            <a:ext cx="3296381" cy="490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TOU vs TOU w/ Battery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4416322-3C30-7432-785B-BE058746351C}"/>
              </a:ext>
            </a:extLst>
          </p:cNvPr>
          <p:cNvSpPr txBox="1">
            <a:spLocks/>
          </p:cNvSpPr>
          <p:nvPr/>
        </p:nvSpPr>
        <p:spPr>
          <a:xfrm>
            <a:off x="7379186" y="2426407"/>
            <a:ext cx="2999066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Current Rate vs TOU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0B2BA9-7E96-42BE-C8F1-7F20513D8F98}"/>
              </a:ext>
            </a:extLst>
          </p:cNvPr>
          <p:cNvSpPr/>
          <p:nvPr/>
        </p:nvSpPr>
        <p:spPr>
          <a:xfrm>
            <a:off x="6421336" y="5088049"/>
            <a:ext cx="207563" cy="185124"/>
          </a:xfrm>
          <a:prstGeom prst="rect">
            <a:avLst/>
          </a:prstGeom>
          <a:solidFill>
            <a:srgbClr val="C2D1EB"/>
          </a:solidFill>
          <a:ln>
            <a:solidFill>
              <a:srgbClr val="C2D1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327DCA-5B15-0699-D1BC-9A1BFF12B23D}"/>
              </a:ext>
            </a:extLst>
          </p:cNvPr>
          <p:cNvSpPr/>
          <p:nvPr/>
        </p:nvSpPr>
        <p:spPr>
          <a:xfrm>
            <a:off x="6421336" y="5453622"/>
            <a:ext cx="207563" cy="185124"/>
          </a:xfrm>
          <a:prstGeom prst="rect">
            <a:avLst/>
          </a:prstGeom>
          <a:solidFill>
            <a:srgbClr val="DCBEE3"/>
          </a:solidFill>
          <a:ln>
            <a:solidFill>
              <a:srgbClr val="DCBE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9D75E-4DEB-690A-008C-FDE30A5AE74C}"/>
              </a:ext>
            </a:extLst>
          </p:cNvPr>
          <p:cNvSpPr txBox="1"/>
          <p:nvPr/>
        </p:nvSpPr>
        <p:spPr>
          <a:xfrm>
            <a:off x="6674981" y="5015122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Current Rate vs TOU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52818F-CC88-12FC-AE88-C273142BE4A0}"/>
              </a:ext>
            </a:extLst>
          </p:cNvPr>
          <p:cNvSpPr txBox="1"/>
          <p:nvPr/>
        </p:nvSpPr>
        <p:spPr>
          <a:xfrm>
            <a:off x="6674980" y="5392295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Current Rate vs TOU w/ Battery</a:t>
            </a:r>
          </a:p>
        </p:txBody>
      </p:sp>
    </p:spTree>
    <p:extLst>
      <p:ext uri="{BB962C8B-B14F-4D97-AF65-F5344CB8AC3E}">
        <p14:creationId xmlns:p14="http://schemas.microsoft.com/office/powerpoint/2010/main" val="226311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2A5CAF5F-4CE2-A364-680D-3E65AFAF8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00" y="2644768"/>
            <a:ext cx="5470665" cy="2279444"/>
          </a:xfrm>
          <a:prstGeom prst="rect">
            <a:avLst/>
          </a:prstGeom>
        </p:spPr>
      </p:pic>
      <p:pic>
        <p:nvPicPr>
          <p:cNvPr id="19" name="Picture 18" descr="A graph showing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AA72AB8C-1E5D-E8B0-60D2-49FB66596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5" y="2638243"/>
            <a:ext cx="5470665" cy="2279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34568-E140-7BE4-4ECC-B338ACFED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win:</a:t>
            </a:r>
            <a:br>
              <a:rPr lang="en-US"/>
            </a:br>
            <a:r>
              <a:rPr lang="en-US"/>
              <a:t>Battery Bonus (NEM Losers)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77390-B36E-9EE0-2B48-ACA82099A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014E4-4B4A-FF81-6425-3C0591C1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28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4B44402-5D2D-EF20-F126-5B5CE689DA8C}"/>
              </a:ext>
            </a:extLst>
          </p:cNvPr>
          <p:cNvSpPr txBox="1">
            <a:spLocks/>
          </p:cNvSpPr>
          <p:nvPr/>
        </p:nvSpPr>
        <p:spPr>
          <a:xfrm>
            <a:off x="1332920" y="2392879"/>
            <a:ext cx="3296381" cy="490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TOU vs TOU w/ Battery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0B2BA9-7E96-42BE-C8F1-7F20513D8F98}"/>
              </a:ext>
            </a:extLst>
          </p:cNvPr>
          <p:cNvSpPr/>
          <p:nvPr/>
        </p:nvSpPr>
        <p:spPr>
          <a:xfrm>
            <a:off x="6421336" y="5088049"/>
            <a:ext cx="207563" cy="185124"/>
          </a:xfrm>
          <a:prstGeom prst="rect">
            <a:avLst/>
          </a:prstGeom>
          <a:solidFill>
            <a:srgbClr val="C2D1EB"/>
          </a:solidFill>
          <a:ln>
            <a:solidFill>
              <a:srgbClr val="C2D1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327DCA-5B15-0699-D1BC-9A1BFF12B23D}"/>
              </a:ext>
            </a:extLst>
          </p:cNvPr>
          <p:cNvSpPr/>
          <p:nvPr/>
        </p:nvSpPr>
        <p:spPr>
          <a:xfrm>
            <a:off x="6421336" y="5453622"/>
            <a:ext cx="207563" cy="185124"/>
          </a:xfrm>
          <a:prstGeom prst="rect">
            <a:avLst/>
          </a:prstGeom>
          <a:solidFill>
            <a:srgbClr val="DCBEE3"/>
          </a:solidFill>
          <a:ln>
            <a:solidFill>
              <a:srgbClr val="DCBE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9D75E-4DEB-690A-008C-FDE30A5AE74C}"/>
              </a:ext>
            </a:extLst>
          </p:cNvPr>
          <p:cNvSpPr txBox="1"/>
          <p:nvPr/>
        </p:nvSpPr>
        <p:spPr>
          <a:xfrm>
            <a:off x="6674981" y="5015122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Current Rate vs TOU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52818F-CC88-12FC-AE88-C273142BE4A0}"/>
              </a:ext>
            </a:extLst>
          </p:cNvPr>
          <p:cNvSpPr txBox="1"/>
          <p:nvPr/>
        </p:nvSpPr>
        <p:spPr>
          <a:xfrm>
            <a:off x="6674980" y="5392295"/>
            <a:ext cx="279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Current Rate vs TOU w/ Battery</a:t>
            </a:r>
          </a:p>
        </p:txBody>
      </p:sp>
      <p:pic>
        <p:nvPicPr>
          <p:cNvPr id="10" name="Picture 9" descr="A graph of a graph&#10;&#10;Description automatically generated">
            <a:extLst>
              <a:ext uri="{FF2B5EF4-FFF2-40B4-BE49-F238E27FC236}">
                <a16:creationId xmlns:a16="http://schemas.microsoft.com/office/drawing/2014/main" id="{D389E677-BB69-B910-B08E-782A0EECB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00" y="2638243"/>
            <a:ext cx="5470665" cy="22794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4416322-3C30-7432-785B-BE058746351C}"/>
              </a:ext>
            </a:extLst>
          </p:cNvPr>
          <p:cNvSpPr txBox="1">
            <a:spLocks/>
          </p:cNvSpPr>
          <p:nvPr/>
        </p:nvSpPr>
        <p:spPr>
          <a:xfrm>
            <a:off x="7379186" y="2426407"/>
            <a:ext cx="2999066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Current Rate vs TOU</a:t>
            </a:r>
          </a:p>
        </p:txBody>
      </p:sp>
    </p:spTree>
    <p:extLst>
      <p:ext uri="{BB962C8B-B14F-4D97-AF65-F5344CB8AC3E}">
        <p14:creationId xmlns:p14="http://schemas.microsoft.com/office/powerpoint/2010/main" val="188291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E773-5CC9-1656-2F15-12830FEA8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BE58C-8687-3DCA-7C35-E0630F582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Winners &amp; Losers</a:t>
            </a:r>
          </a:p>
          <a:p>
            <a:pPr lvl="1"/>
            <a:r>
              <a:rPr lang="en-US" dirty="0"/>
              <a:t>No Response</a:t>
            </a:r>
          </a:p>
          <a:p>
            <a:pPr lvl="2"/>
            <a:r>
              <a:rPr lang="en-US" dirty="0"/>
              <a:t>53% of non-PV and 96% of PV households will see an increase in their monthly bill </a:t>
            </a:r>
          </a:p>
          <a:p>
            <a:pPr lvl="1"/>
            <a:r>
              <a:rPr lang="en-US" dirty="0"/>
              <a:t>Consumption Shifting</a:t>
            </a:r>
          </a:p>
          <a:p>
            <a:pPr lvl="2"/>
            <a:r>
              <a:rPr lang="en-US" dirty="0"/>
              <a:t>16% of non-PV and 82% of PV households will see an increase in their monthly bill </a:t>
            </a:r>
          </a:p>
          <a:p>
            <a:pPr lvl="1"/>
            <a:r>
              <a:rPr lang="en-US" dirty="0"/>
              <a:t>Battery Bonus</a:t>
            </a:r>
          </a:p>
          <a:p>
            <a:pPr lvl="2"/>
            <a:r>
              <a:rPr lang="en-US" dirty="0"/>
              <a:t>18% of CGS, CGS+, SE, &amp; CSS customers transition from losing to winning under TOU</a:t>
            </a:r>
          </a:p>
          <a:p>
            <a:pPr lvl="2"/>
            <a:r>
              <a:rPr lang="en-US" dirty="0"/>
              <a:t>0.0002% of NEM customers transition from losing to winning under TOU</a:t>
            </a:r>
          </a:p>
          <a:p>
            <a:r>
              <a:rPr lang="en-US" dirty="0"/>
              <a:t>Shift &amp; Save Sample</a:t>
            </a:r>
          </a:p>
          <a:p>
            <a:pPr lvl="1"/>
            <a:r>
              <a:rPr lang="en-US" dirty="0"/>
              <a:t>Why sample so many PV households?</a:t>
            </a:r>
          </a:p>
          <a:p>
            <a:pPr lvl="2"/>
            <a:r>
              <a:rPr lang="en-US" dirty="0"/>
              <a:t>Is it ethical to nudge these households into a program that isn’t in their best interest?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F5BD8-9ABA-8748-2305-55F759CA7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0C1FA-91F9-3570-4D2D-DE75AFDC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62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DF3CF-7A94-572D-FA8B-6404750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AB351-E0A5-3F5F-2D99-B40F9D683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Long-Run Efficiency of Real-Time Electricity Pricing</a:t>
            </a:r>
          </a:p>
          <a:p>
            <a:pPr lvl="1"/>
            <a:r>
              <a:rPr lang="en-US" dirty="0" err="1"/>
              <a:t>Borenstein</a:t>
            </a:r>
            <a:r>
              <a:rPr lang="en-US" dirty="0"/>
              <a:t> (2005)</a:t>
            </a:r>
          </a:p>
          <a:p>
            <a:r>
              <a:rPr lang="en-US" dirty="0"/>
              <a:t>Time-of-Use Rates and Real-Time Prices</a:t>
            </a:r>
          </a:p>
          <a:p>
            <a:pPr lvl="1"/>
            <a:r>
              <a:rPr lang="en-US" dirty="0"/>
              <a:t>Hogan (2014)</a:t>
            </a:r>
          </a:p>
          <a:p>
            <a:r>
              <a:rPr lang="en-US" dirty="0"/>
              <a:t>Real-Time Pricing and the Cost of Clean Power</a:t>
            </a:r>
          </a:p>
          <a:p>
            <a:pPr lvl="1"/>
            <a:r>
              <a:rPr lang="en-US" dirty="0"/>
              <a:t>Imelda, </a:t>
            </a:r>
            <a:r>
              <a:rPr lang="en-US" dirty="0" err="1"/>
              <a:t>Fripp</a:t>
            </a:r>
            <a:r>
              <a:rPr lang="en-US" dirty="0"/>
              <a:t>, &amp; Roberts (2023)</a:t>
            </a:r>
          </a:p>
          <a:p>
            <a:r>
              <a:rPr lang="en-US" dirty="0"/>
              <a:t>Knowledge Is (Less) Power: Experimental Evidence from Residential Energy Use</a:t>
            </a:r>
          </a:p>
          <a:p>
            <a:pPr lvl="1"/>
            <a:r>
              <a:rPr lang="en-US" dirty="0" err="1"/>
              <a:t>Jessoe</a:t>
            </a:r>
            <a:r>
              <a:rPr lang="en-US" dirty="0"/>
              <a:t> &amp; Rapson (2014)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38BD4-9D52-FD68-BA50-2CCAFE9D8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81C43-C3C5-67B2-06BB-7F21DD40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47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AD02-F496-D336-A08C-6E113EEE2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98924-2AD5-562A-A916-5A9E6D7B7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744393" cy="4023360"/>
          </a:xfrm>
        </p:spPr>
        <p:txBody>
          <a:bodyPr/>
          <a:lstStyle/>
          <a:p>
            <a:r>
              <a:rPr lang="en-US"/>
              <a:t>Fixed-rate</a:t>
            </a:r>
          </a:p>
          <a:p>
            <a:pPr lvl="1"/>
            <a:r>
              <a:rPr lang="en-US"/>
              <a:t>Flat rate</a:t>
            </a:r>
          </a:p>
          <a:p>
            <a:pPr lvl="2"/>
            <a:r>
              <a:rPr lang="en-US"/>
              <a:t>The price per kWh is constant regardless of amount consumed or time of consumption. </a:t>
            </a:r>
          </a:p>
          <a:p>
            <a:pPr lvl="1"/>
            <a:r>
              <a:rPr lang="en-US"/>
              <a:t>Tiered rate</a:t>
            </a:r>
          </a:p>
          <a:p>
            <a:pPr lvl="2"/>
            <a:r>
              <a:rPr lang="en-US"/>
              <a:t>Prices remain constant over time but fluctuate based on usage levels. </a:t>
            </a:r>
          </a:p>
          <a:p>
            <a:r>
              <a:rPr lang="en-US"/>
              <a:t>Time-varying pricing</a:t>
            </a:r>
          </a:p>
          <a:p>
            <a:pPr lvl="1"/>
            <a:r>
              <a:rPr lang="en-US"/>
              <a:t>Real-time pricing (RTP)</a:t>
            </a:r>
          </a:p>
          <a:p>
            <a:pPr lvl="2"/>
            <a:r>
              <a:rPr lang="en-US"/>
              <a:t>The prices customers face mirrors the underlying wholesale electricity market or cost of production. </a:t>
            </a:r>
          </a:p>
          <a:p>
            <a:pPr lvl="1"/>
            <a:r>
              <a:rPr lang="en-US"/>
              <a:t>Time-of-use pricing (TOU)</a:t>
            </a:r>
          </a:p>
          <a:p>
            <a:pPr lvl="2"/>
            <a:r>
              <a:rPr lang="en-US"/>
              <a:t>A simple implementation of time-varying pricing in which prices move at set times to set values throughout the day.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68144-42F5-F084-6307-72E81A3DF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AB6D6-A141-602F-FA24-FB952BC2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A graph showing a flat rate comparison&#10;&#10;Description automatically generated">
            <a:extLst>
              <a:ext uri="{FF2B5EF4-FFF2-40B4-BE49-F238E27FC236}">
                <a16:creationId xmlns:a16="http://schemas.microsoft.com/office/drawing/2014/main" id="{C0DE64A8-405B-7DA2-C983-4AD2496F4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73" y="1806112"/>
            <a:ext cx="3911685" cy="2235249"/>
          </a:xfrm>
          <a:prstGeom prst="rect">
            <a:avLst/>
          </a:prstGeom>
        </p:spPr>
      </p:pic>
      <p:pic>
        <p:nvPicPr>
          <p:cNvPr id="9" name="Picture 8" descr="A graph showing a line graph&#10;&#10;Description automatically generated with medium confidence">
            <a:extLst>
              <a:ext uri="{FF2B5EF4-FFF2-40B4-BE49-F238E27FC236}">
                <a16:creationId xmlns:a16="http://schemas.microsoft.com/office/drawing/2014/main" id="{E4A57211-8A9E-ACEB-4759-6324F570A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72" y="4041361"/>
            <a:ext cx="3791369" cy="21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5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04EE-BFC6-5FAC-7FB6-CB2085637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Variable Pricing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73E20-AFAF-5B54-B85D-8FEC157BE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7C7FF-EEDF-6712-8877-410B1339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6B958-D8D8-8306-D565-8E4D71026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947" y="1857590"/>
            <a:ext cx="5457066" cy="42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0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a number of houses&#10;&#10;Description automatically generated">
            <a:extLst>
              <a:ext uri="{FF2B5EF4-FFF2-40B4-BE49-F238E27FC236}">
                <a16:creationId xmlns:a16="http://schemas.microsoft.com/office/drawing/2014/main" id="{A6B2FB91-1042-2E15-AB08-8E188C8E7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76" y="2565626"/>
            <a:ext cx="5540359" cy="3165919"/>
          </a:xfrm>
          <a:prstGeom prst="rect">
            <a:avLst/>
          </a:prstGeom>
        </p:spPr>
      </p:pic>
      <p:pic>
        <p:nvPicPr>
          <p:cNvPr id="7" name="Picture 6" descr="A graph showing the average house of consumption&#10;&#10;Description automatically generated">
            <a:extLst>
              <a:ext uri="{FF2B5EF4-FFF2-40B4-BE49-F238E27FC236}">
                <a16:creationId xmlns:a16="http://schemas.microsoft.com/office/drawing/2014/main" id="{37559390-F821-410B-9CC7-775D4F467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76" y="2565627"/>
            <a:ext cx="5540359" cy="3165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5F0A1-95D8-E055-DDBB-50476E5F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Variable Pricing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F78A2-0AE0-8A81-0CED-B96E03A54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179E7-6098-5143-8075-645B1A14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6</a:t>
            </a:fld>
            <a:endParaRPr lang="en-US"/>
          </a:p>
        </p:txBody>
      </p:sp>
      <p:pic>
        <p:nvPicPr>
          <p:cNvPr id="6" name="Content Placeholder 14" descr="A graph showing the amount of time&#10;&#10;Description automatically generated">
            <a:extLst>
              <a:ext uri="{FF2B5EF4-FFF2-40B4-BE49-F238E27FC236}">
                <a16:creationId xmlns:a16="http://schemas.microsoft.com/office/drawing/2014/main" id="{DF812DE7-058B-85D0-C07C-13588AF71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1" y="2349726"/>
            <a:ext cx="6029195" cy="301459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BD7DDEB-04F6-D2FD-0023-2CA0973FD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318" y="2138060"/>
            <a:ext cx="2230120" cy="427566"/>
          </a:xfrm>
        </p:spPr>
        <p:txBody>
          <a:bodyPr>
            <a:normAutofit lnSpcReduction="10000"/>
          </a:bodyPr>
          <a:lstStyle/>
          <a:p>
            <a:r>
              <a:rPr lang="en-US" sz="2400"/>
              <a:t>Efficient Pricing</a:t>
            </a:r>
          </a:p>
          <a:p>
            <a:endParaRPr lang="en-US" sz="2400"/>
          </a:p>
          <a:p>
            <a:pPr lvl="1"/>
            <a:endParaRPr lang="en-US" sz="2000"/>
          </a:p>
          <a:p>
            <a:endParaRPr lang="en-US" sz="2400"/>
          </a:p>
          <a:p>
            <a:pPr lvl="1"/>
            <a:endParaRPr lang="en-US" sz="200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C37DEF51-8CB0-89BF-0D43-98C8AD1A6955}"/>
              </a:ext>
            </a:extLst>
          </p:cNvPr>
          <p:cNvSpPr txBox="1">
            <a:spLocks/>
          </p:cNvSpPr>
          <p:nvPr/>
        </p:nvSpPr>
        <p:spPr>
          <a:xfrm>
            <a:off x="7187837" y="2138060"/>
            <a:ext cx="3918636" cy="5183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Demand Shifting: Win-Win</a:t>
            </a:r>
          </a:p>
          <a:p>
            <a:endParaRPr lang="en-US" sz="2400"/>
          </a:p>
          <a:p>
            <a:pPr lvl="1"/>
            <a:endParaRPr lang="en-US" sz="2000"/>
          </a:p>
          <a:p>
            <a:endParaRPr lang="en-US" sz="2400"/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21143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C5E9-E661-98D3-CCE2-2E5E1C372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HECO Effective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E0941-97B5-74AD-06CC-9A5E32F4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B28EE8-EF22-2F81-3242-AA5C9ABF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C9A45D6-F501-B5DA-65ED-C81D8B2DC0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24656"/>
              </p:ext>
            </p:extLst>
          </p:nvPr>
        </p:nvGraphicFramePr>
        <p:xfrm>
          <a:off x="508000" y="1824944"/>
          <a:ext cx="4947485" cy="4150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29127" imgH="5057775" progId="Excel.Sheet.12">
                  <p:embed/>
                </p:oleObj>
              </mc:Choice>
              <mc:Fallback>
                <p:oleObj name="Worksheet" r:id="rId3" imgW="6029127" imgH="5057775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C9A45D6-F501-B5DA-65ED-C81D8B2DC0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8000" y="1824944"/>
                        <a:ext cx="4947485" cy="4150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Content Placeholder 9" descr="A graph of a number of individuals&#10;&#10;Description automatically generated with medium confidence">
            <a:extLst>
              <a:ext uri="{FF2B5EF4-FFF2-40B4-BE49-F238E27FC236}">
                <a16:creationId xmlns:a16="http://schemas.microsoft.com/office/drawing/2014/main" id="{9AF8CF0A-4B62-BDD2-31B2-8AD388B04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85" y="2438003"/>
            <a:ext cx="6642275" cy="3321138"/>
          </a:xfrm>
        </p:spPr>
      </p:pic>
    </p:spTree>
    <p:extLst>
      <p:ext uri="{BB962C8B-B14F-4D97-AF65-F5344CB8AC3E}">
        <p14:creationId xmlns:p14="http://schemas.microsoft.com/office/powerpoint/2010/main" val="375788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F272-248D-68EA-7515-700D7C7B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PV &amp; Battery Bonus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B01EB-072A-89E4-C45D-481E79D03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4662774"/>
            <a:ext cx="10058400" cy="1542472"/>
          </a:xfrm>
        </p:spPr>
        <p:txBody>
          <a:bodyPr>
            <a:normAutofit fontScale="92500" lnSpcReduction="10000"/>
          </a:bodyPr>
          <a:lstStyle/>
          <a:p>
            <a:pPr marL="201168" lvl="1" indent="0">
              <a:buNone/>
            </a:pPr>
            <a:r>
              <a:rPr lang="en-US" sz="2000"/>
              <a:t>Battery Bonus Program</a:t>
            </a:r>
          </a:p>
          <a:p>
            <a:pPr lvl="1"/>
            <a:r>
              <a:rPr lang="en-US" sz="1600"/>
              <a:t>Initial incentive: $850 per kW of installed capacity</a:t>
            </a:r>
          </a:p>
          <a:p>
            <a:pPr lvl="2"/>
            <a:r>
              <a:rPr lang="en-US" sz="1200"/>
              <a:t>A 15 kWh battery can commit 5kW to the grid over the two-hour discharge period making the one-time payment $850 x 5 kW = $4,250.</a:t>
            </a:r>
          </a:p>
          <a:p>
            <a:pPr lvl="1"/>
            <a:r>
              <a:rPr lang="en-US" sz="1600"/>
              <a:t>Customers not in the NEM program receive a monthly credit for the first three years at the retail rate for electricity during the two-hour discharge period. </a:t>
            </a:r>
          </a:p>
          <a:p>
            <a:pPr lvl="1"/>
            <a:r>
              <a:rPr lang="en-US" sz="1600"/>
              <a:t>Customers receive a $5 per KW monthly peak capacity payment for the 10-year duration of the program.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B9D57-3704-9618-4BCD-C6E7A069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2576-CCD0-42C8-BF9B-1F364273CC22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C6398-7386-EFF5-6532-10696C6C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4C20B53-660B-0FE6-9234-E734EDE243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44397"/>
              </p:ext>
            </p:extLst>
          </p:nvPr>
        </p:nvGraphicFramePr>
        <p:xfrm>
          <a:off x="1097280" y="1737360"/>
          <a:ext cx="10058400" cy="267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743522" imgH="1790836" progId="Excel.Sheet.12">
                  <p:embed/>
                </p:oleObj>
              </mc:Choice>
              <mc:Fallback>
                <p:oleObj name="Worksheet" r:id="rId3" imgW="6743522" imgH="1790836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4C20B53-660B-0FE6-9234-E734EDE243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7280" y="1737360"/>
                        <a:ext cx="10058400" cy="267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0019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5F87-0514-EC0C-14AA-5138A3C5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Shift &amp; Save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03A2-62F4-6BFC-2983-954B7916E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2033539"/>
          </a:xfrm>
        </p:spPr>
        <p:txBody>
          <a:bodyPr>
            <a:normAutofit/>
          </a:bodyPr>
          <a:lstStyle/>
          <a:p>
            <a:r>
              <a:rPr lang="en-US"/>
              <a:t>Program Details</a:t>
            </a:r>
          </a:p>
          <a:p>
            <a:pPr lvl="1"/>
            <a:r>
              <a:rPr lang="en-US"/>
              <a:t>The 1-year pilot takes effect 10/1/23.</a:t>
            </a:r>
          </a:p>
          <a:p>
            <a:pPr lvl="1"/>
            <a:r>
              <a:rPr lang="en-US"/>
              <a:t>Customers will receive a bill protection credit for the first six months. </a:t>
            </a:r>
          </a:p>
          <a:p>
            <a:pPr lvl="1"/>
            <a:r>
              <a:rPr lang="en-US"/>
              <a:t>Selected customers are automatically enrolled with the ability to opt-out at any time.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54BF2-72A1-0C9C-412C-E6CD266D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49F-65A8-4DB0-B9B0-10ABF87D58EA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9CDCF-9C00-12A0-5E5E-0A514C56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68665-D8C1-4BD3-8034-A263B35763DE}" type="slidenum">
              <a:rPr lang="en-US" smtClean="0"/>
              <a:t>9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5CD1AE-A706-0981-3B68-E3EF9A67E19B}"/>
              </a:ext>
            </a:extLst>
          </p:cNvPr>
          <p:cNvSpPr txBox="1">
            <a:spLocks/>
          </p:cNvSpPr>
          <p:nvPr/>
        </p:nvSpPr>
        <p:spPr>
          <a:xfrm>
            <a:off x="6096000" y="1845734"/>
            <a:ext cx="5116483" cy="25356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Sampling </a:t>
            </a:r>
          </a:p>
          <a:p>
            <a:pPr lvl="1"/>
            <a:r>
              <a:rPr lang="en-US"/>
              <a:t>Stratified by island and selected randomly within the AMI population.</a:t>
            </a:r>
          </a:p>
          <a:p>
            <a:pPr lvl="1"/>
            <a:r>
              <a:rPr lang="en-US"/>
              <a:t>15,000 residential customers</a:t>
            </a:r>
          </a:p>
          <a:p>
            <a:pPr lvl="2"/>
            <a:r>
              <a:rPr lang="en-US"/>
              <a:t>Oversampling of Solar PV households (40% of total sample)</a:t>
            </a:r>
          </a:p>
          <a:p>
            <a:pPr lvl="1"/>
            <a:r>
              <a:rPr lang="en-US"/>
              <a:t>1,700 commercial customers</a:t>
            </a:r>
          </a:p>
          <a:p>
            <a:pPr lvl="1"/>
            <a:endParaRPr lang="en-US" sz="140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EBF7D10-635E-B0E6-F355-9DAF687B91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126657"/>
              </p:ext>
            </p:extLst>
          </p:nvPr>
        </p:nvGraphicFramePr>
        <p:xfrm>
          <a:off x="1282788" y="3879273"/>
          <a:ext cx="7507603" cy="2252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743696" imgH="1723889" progId="Excel.Sheet.12">
                  <p:embed/>
                </p:oleObj>
              </mc:Choice>
              <mc:Fallback>
                <p:oleObj name="Worksheet" r:id="rId3" imgW="5743696" imgH="1723889" progId="Excel.Shee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EBF7D10-635E-B0E6-F355-9DAF687B91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2788" y="3879273"/>
                        <a:ext cx="7507603" cy="2252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5723253"/>
      </p:ext>
    </p:extLst>
  </p:cSld>
  <p:clrMapOvr>
    <a:masterClrMapping/>
  </p:clrMapOvr>
</p:sld>
</file>

<file path=ppt/theme/theme1.xml><?xml version="1.0" encoding="utf-8"?>
<a:theme xmlns:a="http://schemas.openxmlformats.org/drawingml/2006/main" name="UHM_Theme">
  <a:themeElements>
    <a:clrScheme name="Custom 2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B2B2B2"/>
      </a:accent1>
      <a:accent2>
        <a:srgbClr val="024731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92D050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HM_Theme" id="{1BF6AE60-6C03-400C-9998-83668836B85C}" vid="{2AEC90E0-6076-41DD-9ACE-DE581015FD1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UHM_Theme</Template>
  <TotalTime>171</TotalTime>
  <Words>1253</Words>
  <Application>Microsoft Office PowerPoint</Application>
  <PresentationFormat>Widescreen</PresentationFormat>
  <Paragraphs>254</Paragraphs>
  <Slides>29</Slides>
  <Notes>21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Slack-Lato</vt:lpstr>
      <vt:lpstr>UHM_Theme</vt:lpstr>
      <vt:lpstr>Custom Design</vt:lpstr>
      <vt:lpstr>Worksheet</vt:lpstr>
      <vt:lpstr>Time-of-Use Electricity Pricing: Implications of Hawaiʻi’s Pilot Program</vt:lpstr>
      <vt:lpstr>Research Questions</vt:lpstr>
      <vt:lpstr>Related Literature</vt:lpstr>
      <vt:lpstr>Energy Pricing</vt:lpstr>
      <vt:lpstr>Variable Pricing</vt:lpstr>
      <vt:lpstr> Variable Pricing</vt:lpstr>
      <vt:lpstr>HECO Effective Rates</vt:lpstr>
      <vt:lpstr>Solar PV &amp; Battery Bonus</vt:lpstr>
      <vt:lpstr>Shift &amp; Save</vt:lpstr>
      <vt:lpstr>HECO AMI Data</vt:lpstr>
      <vt:lpstr>Residential (R)  Billing Impacts (10/22 – 3/23)</vt:lpstr>
      <vt:lpstr>Residential (R)  Mean Billing Impacts</vt:lpstr>
      <vt:lpstr>Further Analysis: Hourly Consumption Summary Data</vt:lpstr>
      <vt:lpstr>Further Analysis: Methods</vt:lpstr>
      <vt:lpstr>Residential (R)  Non-PV Losers</vt:lpstr>
      <vt:lpstr>Residential (R)  Non-PV Winners</vt:lpstr>
      <vt:lpstr>Residential (R)  PV Losers</vt:lpstr>
      <vt:lpstr>Residential (R)  PV Winners</vt:lpstr>
      <vt:lpstr>Small Commercial (G)  Mean Billing Impacts</vt:lpstr>
      <vt:lpstr>Small Commercial (G)  Losers &amp; Winners</vt:lpstr>
      <vt:lpstr>How to win: Consumption Shifting (20% On-Peak)</vt:lpstr>
      <vt:lpstr>How to Win: Consumption Shifting (No PV)</vt:lpstr>
      <vt:lpstr>How to Win: Consumption Shifting (Other PV)</vt:lpstr>
      <vt:lpstr>How to Win: Consumption Shifting (NEM)</vt:lpstr>
      <vt:lpstr>How to Win: Consumption Shifting (Small Commercial)</vt:lpstr>
      <vt:lpstr> How to win: Battery Bonus Program</vt:lpstr>
      <vt:lpstr>How to win: Battery Bonus (Other PV Losers)</vt:lpstr>
      <vt:lpstr>How to win: Battery Bonus (NEM Losers)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Hartley</dc:creator>
  <cp:lastModifiedBy>Ethan Hartley</cp:lastModifiedBy>
  <cp:revision>2</cp:revision>
  <dcterms:created xsi:type="dcterms:W3CDTF">2023-08-30T20:53:46Z</dcterms:created>
  <dcterms:modified xsi:type="dcterms:W3CDTF">2023-09-22T21:45:32Z</dcterms:modified>
</cp:coreProperties>
</file>